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303" r:id="rId2"/>
    <p:sldId id="301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43" r:id="rId12"/>
    <p:sldId id="304" r:id="rId13"/>
    <p:sldId id="316" r:id="rId14"/>
    <p:sldId id="324" r:id="rId15"/>
    <p:sldId id="325" r:id="rId16"/>
    <p:sldId id="327" r:id="rId17"/>
    <p:sldId id="342" r:id="rId18"/>
    <p:sldId id="328" r:id="rId19"/>
    <p:sldId id="344" r:id="rId20"/>
    <p:sldId id="341" r:id="rId21"/>
    <p:sldId id="312" r:id="rId22"/>
    <p:sldId id="313" r:id="rId23"/>
    <p:sldId id="300" r:id="rId24"/>
    <p:sldId id="307" r:id="rId25"/>
    <p:sldId id="338" r:id="rId26"/>
    <p:sldId id="340" r:id="rId27"/>
    <p:sldId id="345" r:id="rId28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D00"/>
    <a:srgbClr val="FFFFFF"/>
    <a:srgbClr val="7B003F"/>
    <a:srgbClr val="A5A5A5"/>
    <a:srgbClr val="999AB9"/>
    <a:srgbClr val="C0C0C0"/>
    <a:srgbClr val="FF6600"/>
    <a:srgbClr val="FFB600"/>
    <a:srgbClr val="FF9900"/>
    <a:srgbClr val="A7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8" autoAdjust="0"/>
    <p:restoredTop sz="94626" autoAdjust="0"/>
  </p:normalViewPr>
  <p:slideViewPr>
    <p:cSldViewPr snapToObjects="1" showGuides="1">
      <p:cViewPr varScale="1">
        <p:scale>
          <a:sx n="116" d="100"/>
          <a:sy n="116" d="100"/>
        </p:scale>
        <p:origin x="-1260" y="-96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44784-1CFF-4FF1-852B-6403B40071D6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298E415-3E64-421B-8CC2-5D420B43B131}">
      <dgm:prSet custT="1"/>
      <dgm:spPr/>
      <dgm:t>
        <a:bodyPr/>
        <a:lstStyle/>
        <a:p>
          <a:pPr algn="ctr" rtl="0"/>
          <a:r>
            <a:rPr lang="de-DE" sz="1800" b="1" u="none" dirty="0" err="1" smtClean="0"/>
            <a:t>Stability</a:t>
          </a:r>
          <a:endParaRPr lang="de-DE" sz="1800" b="1" u="none" dirty="0" smtClean="0"/>
        </a:p>
      </dgm:t>
    </dgm:pt>
    <dgm:pt modelId="{27215F8F-D7A7-4311-BEB2-6F77B5BC8456}" type="parTrans" cxnId="{EB352F99-96BF-42AC-A535-6C02BED1817B}">
      <dgm:prSet/>
      <dgm:spPr/>
      <dgm:t>
        <a:bodyPr/>
        <a:lstStyle/>
        <a:p>
          <a:endParaRPr lang="de-DE"/>
        </a:p>
      </dgm:t>
    </dgm:pt>
    <dgm:pt modelId="{D9A9F852-3595-4534-AFA6-0F1D19CF8E2B}" type="sibTrans" cxnId="{EB352F99-96BF-42AC-A535-6C02BED1817B}">
      <dgm:prSet/>
      <dgm:spPr/>
      <dgm:t>
        <a:bodyPr/>
        <a:lstStyle/>
        <a:p>
          <a:endParaRPr lang="de-DE"/>
        </a:p>
      </dgm:t>
    </dgm:pt>
    <dgm:pt modelId="{0F014F4A-F534-4882-930F-DD1758A556B6}">
      <dgm:prSet custT="1"/>
      <dgm:spPr/>
      <dgm:t>
        <a:bodyPr/>
        <a:lstStyle/>
        <a:p>
          <a:pPr algn="ctr" rtl="0"/>
          <a:r>
            <a:rPr lang="de-DE" sz="1800" b="1" u="none" dirty="0" err="1" smtClean="0"/>
            <a:t>Maneuver-ability</a:t>
          </a:r>
          <a:endParaRPr lang="de-DE" sz="1800" b="1" u="none" dirty="0" smtClean="0"/>
        </a:p>
      </dgm:t>
    </dgm:pt>
    <dgm:pt modelId="{8AA784FF-B250-4C2E-8649-1A6E4402E026}" type="parTrans" cxnId="{92DEE27B-0DE8-4F5E-BB97-E491CB6E0389}">
      <dgm:prSet/>
      <dgm:spPr/>
      <dgm:t>
        <a:bodyPr/>
        <a:lstStyle/>
        <a:p>
          <a:endParaRPr lang="de-DE"/>
        </a:p>
      </dgm:t>
    </dgm:pt>
    <dgm:pt modelId="{A96E330D-C663-4870-B976-980418BFB3EB}" type="sibTrans" cxnId="{92DEE27B-0DE8-4F5E-BB97-E491CB6E0389}">
      <dgm:prSet/>
      <dgm:spPr/>
      <dgm:t>
        <a:bodyPr/>
        <a:lstStyle/>
        <a:p>
          <a:endParaRPr lang="de-DE"/>
        </a:p>
      </dgm:t>
    </dgm:pt>
    <dgm:pt modelId="{40D3144B-9836-42C5-ABF8-E169C2553779}">
      <dgm:prSet custT="1"/>
      <dgm:spPr/>
      <dgm:t>
        <a:bodyPr/>
        <a:lstStyle/>
        <a:p>
          <a:pPr algn="ctr" rtl="0"/>
          <a:r>
            <a:rPr lang="de-DE" sz="1800" b="1" u="none" dirty="0" err="1" smtClean="0"/>
            <a:t>Controll-ability</a:t>
          </a:r>
          <a:endParaRPr lang="de-DE" sz="1800" b="1" u="none" dirty="0" smtClean="0"/>
        </a:p>
      </dgm:t>
    </dgm:pt>
    <dgm:pt modelId="{8AD61FFE-D7B4-437A-A56F-3CE37B3E7EAE}" type="parTrans" cxnId="{6FA58D0B-3AF5-488E-8A5E-D34D960C1A13}">
      <dgm:prSet/>
      <dgm:spPr/>
      <dgm:t>
        <a:bodyPr/>
        <a:lstStyle/>
        <a:p>
          <a:endParaRPr lang="de-DE"/>
        </a:p>
      </dgm:t>
    </dgm:pt>
    <dgm:pt modelId="{6DF82AED-BD05-470F-9604-26E6397E8E9B}" type="sibTrans" cxnId="{6FA58D0B-3AF5-488E-8A5E-D34D960C1A13}">
      <dgm:prSet/>
      <dgm:spPr/>
      <dgm:t>
        <a:bodyPr/>
        <a:lstStyle/>
        <a:p>
          <a:endParaRPr lang="de-DE"/>
        </a:p>
      </dgm:t>
    </dgm:pt>
    <dgm:pt modelId="{13C89260-5C2A-4E15-A584-DDEF013E1C3A}" type="pres">
      <dgm:prSet presAssocID="{4E544784-1CFF-4FF1-852B-6403B40071D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73030F5-7524-4D42-8B48-D3BF1C0C5F36}" type="pres">
      <dgm:prSet presAssocID="{8298E415-3E64-421B-8CC2-5D420B43B131}" presName="circ1" presStyleLbl="vennNode1" presStyleIdx="0" presStyleCnt="3"/>
      <dgm:spPr/>
      <dgm:t>
        <a:bodyPr/>
        <a:lstStyle/>
        <a:p>
          <a:endParaRPr lang="de-DE"/>
        </a:p>
      </dgm:t>
    </dgm:pt>
    <dgm:pt modelId="{2A01247D-ABF0-4DEC-A3BD-32794084E0D8}" type="pres">
      <dgm:prSet presAssocID="{8298E415-3E64-421B-8CC2-5D420B43B13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16D8604-4201-4CEB-B99F-83790081815C}" type="pres">
      <dgm:prSet presAssocID="{0F014F4A-F534-4882-930F-DD1758A556B6}" presName="circ2" presStyleLbl="vennNode1" presStyleIdx="1" presStyleCnt="3"/>
      <dgm:spPr/>
      <dgm:t>
        <a:bodyPr/>
        <a:lstStyle/>
        <a:p>
          <a:endParaRPr lang="de-DE"/>
        </a:p>
      </dgm:t>
    </dgm:pt>
    <dgm:pt modelId="{DD7A5D3D-C677-49A6-96CA-8A4D677790EA}" type="pres">
      <dgm:prSet presAssocID="{0F014F4A-F534-4882-930F-DD1758A556B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EF6BCA-EF70-4A38-8BCE-DD9EDE204F81}" type="pres">
      <dgm:prSet presAssocID="{40D3144B-9836-42C5-ABF8-E169C2553779}" presName="circ3" presStyleLbl="vennNode1" presStyleIdx="2" presStyleCnt="3"/>
      <dgm:spPr/>
      <dgm:t>
        <a:bodyPr/>
        <a:lstStyle/>
        <a:p>
          <a:endParaRPr lang="de-DE"/>
        </a:p>
      </dgm:t>
    </dgm:pt>
    <dgm:pt modelId="{3B1E7919-8E29-4E33-9770-EDF30D0D0172}" type="pres">
      <dgm:prSet presAssocID="{40D3144B-9836-42C5-ABF8-E169C255377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835AF94-0E32-4240-80CD-FBF5079B058A}" type="presOf" srcId="{40D3144B-9836-42C5-ABF8-E169C2553779}" destId="{3B1E7919-8E29-4E33-9770-EDF30D0D0172}" srcOrd="1" destOrd="0" presId="urn:microsoft.com/office/officeart/2005/8/layout/venn1"/>
    <dgm:cxn modelId="{A6071357-EF78-4EDA-AC3C-FF18E76B0E5E}" type="presOf" srcId="{8298E415-3E64-421B-8CC2-5D420B43B131}" destId="{2A01247D-ABF0-4DEC-A3BD-32794084E0D8}" srcOrd="1" destOrd="0" presId="urn:microsoft.com/office/officeart/2005/8/layout/venn1"/>
    <dgm:cxn modelId="{A9C32556-3787-457D-8F14-2BEC17844119}" type="presOf" srcId="{40D3144B-9836-42C5-ABF8-E169C2553779}" destId="{FCEF6BCA-EF70-4A38-8BCE-DD9EDE204F81}" srcOrd="0" destOrd="0" presId="urn:microsoft.com/office/officeart/2005/8/layout/venn1"/>
    <dgm:cxn modelId="{92DEE27B-0DE8-4F5E-BB97-E491CB6E0389}" srcId="{4E544784-1CFF-4FF1-852B-6403B40071D6}" destId="{0F014F4A-F534-4882-930F-DD1758A556B6}" srcOrd="1" destOrd="0" parTransId="{8AA784FF-B250-4C2E-8649-1A6E4402E026}" sibTransId="{A96E330D-C663-4870-B976-980418BFB3EB}"/>
    <dgm:cxn modelId="{07EB3A20-627F-4ACD-8D14-3E90E00A2001}" type="presOf" srcId="{4E544784-1CFF-4FF1-852B-6403B40071D6}" destId="{13C89260-5C2A-4E15-A584-DDEF013E1C3A}" srcOrd="0" destOrd="0" presId="urn:microsoft.com/office/officeart/2005/8/layout/venn1"/>
    <dgm:cxn modelId="{1DC282E5-53F4-4473-9580-95F79CCB7498}" type="presOf" srcId="{0F014F4A-F534-4882-930F-DD1758A556B6}" destId="{DD7A5D3D-C677-49A6-96CA-8A4D677790EA}" srcOrd="1" destOrd="0" presId="urn:microsoft.com/office/officeart/2005/8/layout/venn1"/>
    <dgm:cxn modelId="{7F028562-C7EF-4F8A-9E9D-1868940EF438}" type="presOf" srcId="{8298E415-3E64-421B-8CC2-5D420B43B131}" destId="{873030F5-7524-4D42-8B48-D3BF1C0C5F36}" srcOrd="0" destOrd="0" presId="urn:microsoft.com/office/officeart/2005/8/layout/venn1"/>
    <dgm:cxn modelId="{BC5F5E9F-758D-4BE1-BDBC-74741C2E4AA7}" type="presOf" srcId="{0F014F4A-F534-4882-930F-DD1758A556B6}" destId="{C16D8604-4201-4CEB-B99F-83790081815C}" srcOrd="0" destOrd="0" presId="urn:microsoft.com/office/officeart/2005/8/layout/venn1"/>
    <dgm:cxn modelId="{6FA58D0B-3AF5-488E-8A5E-D34D960C1A13}" srcId="{4E544784-1CFF-4FF1-852B-6403B40071D6}" destId="{40D3144B-9836-42C5-ABF8-E169C2553779}" srcOrd="2" destOrd="0" parTransId="{8AD61FFE-D7B4-437A-A56F-3CE37B3E7EAE}" sibTransId="{6DF82AED-BD05-470F-9604-26E6397E8E9B}"/>
    <dgm:cxn modelId="{EB352F99-96BF-42AC-A535-6C02BED1817B}" srcId="{4E544784-1CFF-4FF1-852B-6403B40071D6}" destId="{8298E415-3E64-421B-8CC2-5D420B43B131}" srcOrd="0" destOrd="0" parTransId="{27215F8F-D7A7-4311-BEB2-6F77B5BC8456}" sibTransId="{D9A9F852-3595-4534-AFA6-0F1D19CF8E2B}"/>
    <dgm:cxn modelId="{A371B52C-47C7-4615-979C-BF747B965E5C}" type="presParOf" srcId="{13C89260-5C2A-4E15-A584-DDEF013E1C3A}" destId="{873030F5-7524-4D42-8B48-D3BF1C0C5F36}" srcOrd="0" destOrd="0" presId="urn:microsoft.com/office/officeart/2005/8/layout/venn1"/>
    <dgm:cxn modelId="{A89DBC55-4362-42F8-83BF-46B6D026B450}" type="presParOf" srcId="{13C89260-5C2A-4E15-A584-DDEF013E1C3A}" destId="{2A01247D-ABF0-4DEC-A3BD-32794084E0D8}" srcOrd="1" destOrd="0" presId="urn:microsoft.com/office/officeart/2005/8/layout/venn1"/>
    <dgm:cxn modelId="{0803920F-1D88-4C09-AFB9-94530E4E67E6}" type="presParOf" srcId="{13C89260-5C2A-4E15-A584-DDEF013E1C3A}" destId="{C16D8604-4201-4CEB-B99F-83790081815C}" srcOrd="2" destOrd="0" presId="urn:microsoft.com/office/officeart/2005/8/layout/venn1"/>
    <dgm:cxn modelId="{FEBFE370-57FC-496D-9906-7B30B711815F}" type="presParOf" srcId="{13C89260-5C2A-4E15-A584-DDEF013E1C3A}" destId="{DD7A5D3D-C677-49A6-96CA-8A4D677790EA}" srcOrd="3" destOrd="0" presId="urn:microsoft.com/office/officeart/2005/8/layout/venn1"/>
    <dgm:cxn modelId="{D36455C3-52C5-476D-94C1-DD2AAF6753EB}" type="presParOf" srcId="{13C89260-5C2A-4E15-A584-DDEF013E1C3A}" destId="{FCEF6BCA-EF70-4A38-8BCE-DD9EDE204F81}" srcOrd="4" destOrd="0" presId="urn:microsoft.com/office/officeart/2005/8/layout/venn1"/>
    <dgm:cxn modelId="{B48208CC-CAC4-4C68-ABB3-BFBF0AF936DA}" type="presParOf" srcId="{13C89260-5C2A-4E15-A584-DDEF013E1C3A}" destId="{3B1E7919-8E29-4E33-9770-EDF30D0D017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30F5-7524-4D42-8B48-D3BF1C0C5F36}">
      <dsp:nvSpPr>
        <dsp:cNvPr id="0" name=""/>
        <dsp:cNvSpPr/>
      </dsp:nvSpPr>
      <dsp:spPr>
        <a:xfrm>
          <a:off x="3038633" y="51256"/>
          <a:ext cx="2460307" cy="246030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u="none" kern="1200" dirty="0" err="1" smtClean="0"/>
            <a:t>Stability</a:t>
          </a:r>
          <a:endParaRPr lang="de-DE" sz="1800" b="1" u="none" kern="1200" dirty="0" smtClean="0"/>
        </a:p>
      </dsp:txBody>
      <dsp:txXfrm>
        <a:off x="3366674" y="481810"/>
        <a:ext cx="1804225" cy="1107138"/>
      </dsp:txXfrm>
    </dsp:sp>
    <dsp:sp modelId="{C16D8604-4201-4CEB-B99F-83790081815C}">
      <dsp:nvSpPr>
        <dsp:cNvPr id="0" name=""/>
        <dsp:cNvSpPr/>
      </dsp:nvSpPr>
      <dsp:spPr>
        <a:xfrm>
          <a:off x="3926394" y="1588948"/>
          <a:ext cx="2460307" cy="246030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u="none" kern="1200" dirty="0" err="1" smtClean="0"/>
            <a:t>Maneuver-ability</a:t>
          </a:r>
          <a:endParaRPr lang="de-DE" sz="1800" b="1" u="none" kern="1200" dirty="0" smtClean="0"/>
        </a:p>
      </dsp:txBody>
      <dsp:txXfrm>
        <a:off x="4678838" y="2224528"/>
        <a:ext cx="1476184" cy="1353169"/>
      </dsp:txXfrm>
    </dsp:sp>
    <dsp:sp modelId="{FCEF6BCA-EF70-4A38-8BCE-DD9EDE204F81}">
      <dsp:nvSpPr>
        <dsp:cNvPr id="0" name=""/>
        <dsp:cNvSpPr/>
      </dsp:nvSpPr>
      <dsp:spPr>
        <a:xfrm>
          <a:off x="2150872" y="1588948"/>
          <a:ext cx="2460307" cy="246030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u="none" kern="1200" dirty="0" err="1" smtClean="0"/>
            <a:t>Controll-ability</a:t>
          </a:r>
          <a:endParaRPr lang="de-DE" sz="1800" b="1" u="none" kern="1200" dirty="0" smtClean="0"/>
        </a:p>
      </dsp:txBody>
      <dsp:txXfrm>
        <a:off x="2382551" y="2224528"/>
        <a:ext cx="1476184" cy="1353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29.10.2013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‹Nr.›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076691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55868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concepts</a:t>
            </a:r>
            <a:endParaRPr lang="de-DE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actuators</a:t>
            </a:r>
            <a:r>
              <a:rPr lang="de-DE" dirty="0" smtClean="0"/>
              <a:t>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Generation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 smtClean="0"/>
              <a:t>motors</a:t>
            </a:r>
            <a:r>
              <a:rPr lang="de-DE" dirty="0" smtClean="0"/>
              <a:t>, </a:t>
            </a:r>
            <a:r>
              <a:rPr lang="de-DE" dirty="0" err="1" smtClean="0"/>
              <a:t>pneumatics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hydraulics</a:t>
            </a:r>
            <a:endParaRPr lang="de-DE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Body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  <a:r>
              <a:rPr lang="de-DE" baseline="0" dirty="0" smtClean="0"/>
              <a:t> arm &lt;-&gt; leg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48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330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sliding</a:t>
            </a:r>
            <a:r>
              <a:rPr lang="de-DE" dirty="0" smtClean="0"/>
              <a:t>: </a:t>
            </a:r>
            <a:r>
              <a:rPr lang="de-DE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swim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Crawl: flexible </a:t>
            </a:r>
            <a:r>
              <a:rPr lang="de-DE" baseline="0" dirty="0" err="1" smtClean="0"/>
              <a:t>metal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wire</a:t>
            </a:r>
            <a:r>
              <a:rPr lang="de-DE" baseline="0" dirty="0" smtClean="0"/>
              <a:t> -&gt; robust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034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jumping</a:t>
            </a:r>
            <a:r>
              <a:rPr lang="de-DE" dirty="0" smtClean="0"/>
              <a:t>: </a:t>
            </a:r>
            <a:r>
              <a:rPr lang="de-DE" dirty="0" err="1" smtClean="0"/>
              <a:t>wheeled-legs</a:t>
            </a:r>
            <a:r>
              <a:rPr lang="de-DE" dirty="0" smtClean="0"/>
              <a:t>, </a:t>
            </a:r>
            <a:r>
              <a:rPr lang="de-DE" dirty="0" err="1" smtClean="0"/>
              <a:t>winged-legs</a:t>
            </a:r>
            <a:r>
              <a:rPr lang="de-DE" dirty="0" smtClean="0"/>
              <a:t> -&gt; </a:t>
            </a:r>
            <a:r>
              <a:rPr lang="de-DE" dirty="0" err="1" smtClean="0"/>
              <a:t>stretch</a:t>
            </a:r>
            <a:r>
              <a:rPr lang="de-DE" dirty="0" smtClean="0"/>
              <a:t> spring 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running</a:t>
            </a:r>
            <a:r>
              <a:rPr lang="de-DE" dirty="0" smtClean="0"/>
              <a:t>: </a:t>
            </a:r>
            <a:r>
              <a:rPr lang="de-DE" dirty="0" err="1" smtClean="0"/>
              <a:t>boston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, 26 km/h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76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-Walking: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human </a:t>
            </a:r>
            <a:r>
              <a:rPr lang="de-DE" baseline="0" dirty="0" err="1" smtClean="0"/>
              <a:t>environments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sidewalk</a:t>
            </a:r>
            <a:r>
              <a:rPr lang="de-DE" baseline="0" dirty="0" smtClean="0"/>
              <a:t>/</a:t>
            </a:r>
            <a:r>
              <a:rPr lang="de-DE" baseline="0" dirty="0" err="1" smtClean="0"/>
              <a:t>stairs</a:t>
            </a:r>
            <a:endParaRPr lang="de-DE" baseline="0" dirty="0" smtClean="0"/>
          </a:p>
          <a:p>
            <a:r>
              <a:rPr lang="de-DE" baseline="0" dirty="0" smtClean="0"/>
              <a:t>-</a:t>
            </a:r>
            <a:r>
              <a:rPr lang="de-DE" baseline="0" dirty="0" err="1" smtClean="0"/>
              <a:t>Wheeled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counterpart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nature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rolling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approximates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61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</a:t>
            </a:r>
            <a:r>
              <a:rPr lang="de-DE" dirty="0" err="1" smtClean="0"/>
              <a:t>Robotic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</a:t>
            </a:r>
            <a:r>
              <a:rPr lang="de-DE" dirty="0" err="1" smtClean="0"/>
              <a:t>acuum</a:t>
            </a:r>
            <a:r>
              <a:rPr lang="de-DE" dirty="0" smtClean="0"/>
              <a:t> cleaner </a:t>
            </a:r>
            <a:r>
              <a:rPr lang="de-DE" dirty="0" err="1" smtClean="0"/>
              <a:t>Roomba</a:t>
            </a:r>
            <a:endParaRPr lang="de-DE" dirty="0" smtClean="0"/>
          </a:p>
          <a:p>
            <a:r>
              <a:rPr lang="de-DE" dirty="0" smtClean="0"/>
              <a:t>-</a:t>
            </a:r>
            <a:r>
              <a:rPr lang="de-DE" dirty="0" err="1" smtClean="0"/>
              <a:t>Autonomous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mower</a:t>
            </a:r>
            <a:r>
              <a:rPr lang="de-DE" baseline="0" dirty="0" smtClean="0"/>
              <a:t> </a:t>
            </a:r>
            <a:r>
              <a:rPr lang="de-DE" dirty="0" err="1" smtClean="0"/>
              <a:t>robomaw</a:t>
            </a:r>
            <a:endParaRPr lang="de-DE" dirty="0" smtClean="0"/>
          </a:p>
          <a:p>
            <a:r>
              <a:rPr lang="de-DE" dirty="0" smtClean="0"/>
              <a:t>-Sell </a:t>
            </a:r>
            <a:r>
              <a:rPr lang="de-DE" dirty="0" err="1" smtClean="0"/>
              <a:t>values</a:t>
            </a:r>
            <a:r>
              <a:rPr lang="de-DE" baseline="0" dirty="0" smtClean="0"/>
              <a:t> -&gt;</a:t>
            </a:r>
            <a:r>
              <a:rPr lang="de-DE" dirty="0" smtClean="0"/>
              <a:t> </a:t>
            </a:r>
            <a:r>
              <a:rPr lang="de-DE" dirty="0" err="1" smtClean="0"/>
              <a:t>comfort</a:t>
            </a:r>
            <a:r>
              <a:rPr lang="de-DE" dirty="0" smtClean="0"/>
              <a:t>, </a:t>
            </a:r>
            <a:r>
              <a:rPr lang="de-DE" dirty="0" err="1" smtClean="0"/>
              <a:t>safe</a:t>
            </a:r>
            <a:r>
              <a:rPr lang="de-DE" dirty="0" smtClean="0"/>
              <a:t> time</a:t>
            </a:r>
          </a:p>
          <a:p>
            <a:r>
              <a:rPr lang="de-DE" dirty="0" smtClean="0"/>
              <a:t>-2012 3mio. </a:t>
            </a:r>
            <a:r>
              <a:rPr lang="de-DE" dirty="0" err="1" smtClean="0"/>
              <a:t>robots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78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Caesare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1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kiva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10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smtClean="0"/>
              <a:t>Curiosity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10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u="none" dirty="0" err="1" smtClean="0"/>
              <a:t>What</a:t>
            </a:r>
            <a:r>
              <a:rPr lang="de-DE" sz="1200" b="0" u="none" dirty="0" smtClean="0"/>
              <a:t> </a:t>
            </a:r>
            <a:r>
              <a:rPr lang="de-DE" sz="1200" b="0" u="none" dirty="0" err="1" smtClean="0"/>
              <a:t>is</a:t>
            </a:r>
            <a:r>
              <a:rPr lang="de-DE" sz="1200" b="0" u="none" baseline="0" dirty="0" smtClean="0"/>
              <a:t> </a:t>
            </a:r>
            <a:r>
              <a:rPr lang="de-DE" sz="1200" b="0" u="none" baseline="0" dirty="0" err="1" smtClean="0"/>
              <a:t>to</a:t>
            </a:r>
            <a:r>
              <a:rPr lang="de-DE" sz="1200" b="0" u="none" baseline="0" dirty="0" smtClean="0"/>
              <a:t> do, </a:t>
            </a:r>
            <a:r>
              <a:rPr lang="de-DE" sz="1200" b="0" u="none" baseline="0" dirty="0" err="1" smtClean="0"/>
              <a:t>to</a:t>
            </a:r>
            <a:r>
              <a:rPr lang="de-DE" sz="1200" b="0" u="none" baseline="0" dirty="0" smtClean="0"/>
              <a:t> </a:t>
            </a:r>
            <a:r>
              <a:rPr lang="de-DE" sz="1200" b="0" u="none" baseline="0" dirty="0" err="1" smtClean="0"/>
              <a:t>become</a:t>
            </a:r>
            <a:r>
              <a:rPr lang="de-DE" sz="1200" b="0" u="none" baseline="0" dirty="0" smtClean="0"/>
              <a:t> </a:t>
            </a:r>
            <a:r>
              <a:rPr lang="de-DE" sz="1200" b="0" u="none" dirty="0" err="1" smtClean="0"/>
              <a:t>statically-stable</a:t>
            </a:r>
            <a:endParaRPr lang="en-US" sz="1200" b="0" u="none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u="none" dirty="0" smtClean="0"/>
              <a:t>How “easy” the robot is to control to achieve the desired motion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u="none" dirty="0" err="1" smtClean="0"/>
              <a:t>Amount</a:t>
            </a:r>
            <a:r>
              <a:rPr lang="de-DE" sz="1200" b="0" u="none" dirty="0" smtClean="0"/>
              <a:t> </a:t>
            </a:r>
            <a:r>
              <a:rPr lang="de-DE" sz="1200" b="0" u="none" dirty="0" err="1" smtClean="0"/>
              <a:t>of</a:t>
            </a:r>
            <a:r>
              <a:rPr lang="de-DE" sz="1200" b="0" u="none" dirty="0" smtClean="0"/>
              <a:t> </a:t>
            </a:r>
            <a:r>
              <a:rPr lang="de-DE" sz="1200" b="0" u="none" dirty="0" err="1" smtClean="0"/>
              <a:t>manipulateable</a:t>
            </a:r>
            <a:r>
              <a:rPr lang="de-DE" sz="1200" b="0" u="none" dirty="0" smtClean="0"/>
              <a:t> DOFs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29.10.2013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35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5134" y="1484784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</a:t>
            </a:r>
          </a:p>
          <a:p>
            <a:pPr lvl="1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82898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32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 smtClean="0"/>
              <a:t>Tabellentext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588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‹Nr.›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28.10.2013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076056" y="2"/>
            <a:ext cx="2658244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dirty="0" err="1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Softwaredevelopment</a:t>
            </a:r>
            <a:r>
              <a:rPr lang="de-DE" sz="800" baseline="0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de-DE" sz="800" baseline="0" dirty="0" err="1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for</a:t>
            </a:r>
            <a:r>
              <a:rPr lang="de-DE" sz="800" baseline="0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 Industrial </a:t>
            </a:r>
            <a:r>
              <a:rPr lang="de-DE" sz="800" baseline="0" dirty="0" err="1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Robotics</a:t>
            </a:r>
            <a:endParaRPr lang="de-DE" sz="800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</p:sldLayoutIdLst>
  <p:transition spd="slow" advClick="0" advTm="4000">
    <p:fade/>
  </p:transition>
  <p:timing>
    <p:tnLst>
      <p:par>
        <p:cTn id="1" dur="indefinite" restart="never" nodeType="tmRoot"/>
      </p:par>
    </p:tnLst>
  </p:timing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5_INF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536575" y="2955652"/>
            <a:ext cx="8001000" cy="18415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5080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solidFill>
                <a:srgbClr val="7A003F"/>
              </a:solidFill>
              <a:effectLst/>
              <a:uLnTx/>
              <a:uFillTx/>
              <a:latin typeface="Lucida Sans Unicode"/>
              <a:ea typeface="+mj-ea"/>
              <a:cs typeface="+mj-cs"/>
              <a:sym typeface="Lucida Grande" charset="0"/>
            </a:endParaRPr>
          </a:p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solidFill>
                <a:srgbClr val="7A003F"/>
              </a:solidFill>
              <a:effectLst/>
              <a:uLnTx/>
              <a:uFillTx/>
              <a:latin typeface="Lucida Sans Unicode"/>
              <a:ea typeface="+mj-ea"/>
              <a:cs typeface="+mj-cs"/>
              <a:sym typeface="Lucida Grande" charset="0"/>
            </a:endParaRPr>
          </a:p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="1" kern="0" dirty="0" smtClean="0">
              <a:latin typeface="Lucida Sans Unicode"/>
              <a:ea typeface="+mj-ea"/>
              <a:cs typeface="+mj-cs"/>
              <a:sym typeface="Lucida Grande" charset="0"/>
            </a:endParaRPr>
          </a:p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Robot</a:t>
            </a:r>
            <a:r>
              <a:rPr kumimoji="0" lang="de-DE" sz="32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 </a:t>
            </a:r>
            <a:r>
              <a:rPr kumimoji="0" lang="de-DE" sz="32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Locomotion</a:t>
            </a:r>
            <a:r>
              <a:rPr kumimoji="0" lang="de-DE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 – An</a:t>
            </a:r>
            <a:r>
              <a:rPr kumimoji="0" lang="de-DE" sz="32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 </a:t>
            </a:r>
            <a:r>
              <a:rPr kumimoji="0" lang="de-DE" sz="32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Introduction</a:t>
            </a:r>
            <a:endParaRPr kumimoji="0" lang="de-DE" sz="3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Lucida Sans Unicode"/>
              <a:ea typeface="+mj-ea"/>
              <a:cs typeface="+mj-cs"/>
              <a:sym typeface="Lucida Grande" charset="0"/>
            </a:endParaRPr>
          </a:p>
          <a:p>
            <a:pPr lvl="0" algn="l" defTabSz="838200">
              <a:defRPr/>
            </a:pPr>
            <a:r>
              <a:rPr kumimoji="0" lang="de-DE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Softwaredevelopment</a:t>
            </a:r>
            <a:r>
              <a:rPr kumimoji="0" lang="de-DE" sz="20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 </a:t>
            </a:r>
            <a:r>
              <a:rPr kumimoji="0" lang="de-DE" sz="20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for</a:t>
            </a:r>
            <a:r>
              <a:rPr kumimoji="0" lang="de-DE" sz="20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 Industrial </a:t>
            </a:r>
            <a:r>
              <a:rPr lang="de-DE" sz="2000" b="1" kern="0" dirty="0">
                <a:latin typeface="Lucida Sans Unicode"/>
                <a:ea typeface="+mj-ea"/>
                <a:cs typeface="+mj-cs"/>
                <a:sym typeface="Lucida Grande" charset="0"/>
              </a:rPr>
              <a:t>R</a:t>
            </a:r>
            <a:r>
              <a:rPr kumimoji="0" lang="de-DE" sz="20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obotics</a:t>
            </a:r>
            <a:r>
              <a:rPr kumimoji="0" lang="de-DE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6897" y="6423719"/>
            <a:ext cx="6552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smtClean="0">
                <a:solidFill>
                  <a:schemeClr val="bg1"/>
                </a:solidFill>
              </a:rPr>
              <a:t>Marcel </a:t>
            </a:r>
            <a:r>
              <a:rPr lang="de-DE" dirty="0" err="1" smtClean="0">
                <a:solidFill>
                  <a:schemeClr val="bg1"/>
                </a:solidFill>
              </a:rPr>
              <a:t>Grotzke</a:t>
            </a:r>
            <a:r>
              <a:rPr lang="de-DE" dirty="0" smtClean="0">
                <a:solidFill>
                  <a:schemeClr val="bg1"/>
                </a:solidFill>
              </a:rPr>
              <a:t>, Gabriel Kögler, Henri Hamann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Bildplatzhalter 4" descr="chemi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143998" cy="1371599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1"/>
          </p:nvPr>
        </p:nvSpPr>
        <p:spPr>
          <a:xfrm>
            <a:off x="192460" y="1879104"/>
            <a:ext cx="8537574" cy="13716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Extreme </a:t>
            </a:r>
            <a:r>
              <a:rPr lang="de-DE" dirty="0" err="1" smtClean="0"/>
              <a:t>environments</a:t>
            </a:r>
            <a:r>
              <a:rPr lang="de-DE" dirty="0" smtClean="0"/>
              <a:t> </a:t>
            </a:r>
            <a:r>
              <a:rPr lang="de-DE" dirty="0" smtClean="0">
                <a:sym typeface="Wingdings" pitchFamily="2" charset="2"/>
              </a:rPr>
              <a:t> e.g. </a:t>
            </a:r>
            <a:r>
              <a:rPr lang="de-DE" dirty="0" err="1" smtClean="0">
                <a:sym typeface="Wingdings" pitchFamily="2" charset="2"/>
              </a:rPr>
              <a:t>dangerous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err="1" smtClean="0">
                <a:sym typeface="Wingdings" pitchFamily="2" charset="2"/>
              </a:rPr>
              <a:t>working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err="1" smtClean="0">
                <a:sym typeface="Wingdings" pitchFamily="2" charset="2"/>
              </a:rPr>
              <a:t>places</a:t>
            </a:r>
            <a:r>
              <a:rPr lang="de-DE" dirty="0" smtClean="0">
                <a:sym typeface="Wingdings" pitchFamily="2" charset="2"/>
              </a:rPr>
              <a:t>, </a:t>
            </a:r>
            <a:r>
              <a:rPr lang="de-DE" dirty="0" err="1" smtClean="0">
                <a:sym typeface="Wingdings" pitchFamily="2" charset="2"/>
              </a:rPr>
              <a:t>disaster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err="1" smtClean="0">
                <a:sym typeface="Wingdings" pitchFamily="2" charset="2"/>
              </a:rPr>
              <a:t>zones</a:t>
            </a:r>
            <a:r>
              <a:rPr lang="de-DE" dirty="0" smtClean="0">
                <a:sym typeface="Wingdings" pitchFamily="2" charset="2"/>
              </a:rPr>
              <a:t>, war </a:t>
            </a:r>
            <a:r>
              <a:rPr lang="de-DE" dirty="0" err="1" smtClean="0">
                <a:sym typeface="Wingdings" pitchFamily="2" charset="2"/>
              </a:rPr>
              <a:t>zones</a:t>
            </a: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Where</a:t>
            </a:r>
            <a:r>
              <a:rPr lang="de-DE" sz="3200" dirty="0" smtClean="0"/>
              <a:t> do </a:t>
            </a: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 </a:t>
            </a:r>
            <a:r>
              <a:rPr lang="de-DE" sz="3200" dirty="0" err="1" smtClean="0"/>
              <a:t>them</a:t>
            </a:r>
            <a:r>
              <a:rPr lang="de-DE" sz="3200" dirty="0" smtClean="0"/>
              <a:t>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02" y="2564904"/>
            <a:ext cx="4206875" cy="33655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051720" y="568418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[B16]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3306055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>
            <p:extLst/>
          </p:nvPr>
        </p:nvGraphicFramePr>
        <p:xfrm>
          <a:off x="251520" y="1844824"/>
          <a:ext cx="8537574" cy="410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Core </a:t>
            </a:r>
            <a:r>
              <a:rPr lang="de-DE" sz="3200" dirty="0" err="1" smtClean="0"/>
              <a:t>issues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 (1)</a:t>
            </a:r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1412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solidFill>
                  <a:schemeClr val="accent2"/>
                </a:solidFill>
              </a:rPr>
              <a:t>Major trade-off</a:t>
            </a:r>
            <a:endParaRPr 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4211960" y="1628800"/>
            <a:ext cx="461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 smtClean="0"/>
              <a:t>Statically-stable</a:t>
            </a:r>
            <a:r>
              <a:rPr lang="en-US" sz="1600" dirty="0" smtClean="0"/>
              <a:t> → </a:t>
            </a:r>
            <a:r>
              <a:rPr lang="en-US" sz="1600" dirty="0"/>
              <a:t>center of gravity lies </a:t>
            </a:r>
            <a:r>
              <a:rPr lang="en-US" sz="1600" dirty="0" smtClean="0"/>
              <a:t>inside    	the </a:t>
            </a:r>
            <a:r>
              <a:rPr lang="de-DE" sz="1600" dirty="0" err="1" smtClean="0"/>
              <a:t>support</a:t>
            </a:r>
            <a:r>
              <a:rPr lang="de-DE" sz="1600" dirty="0" smtClean="0"/>
              <a:t> </a:t>
            </a:r>
            <a:r>
              <a:rPr lang="de-DE" sz="1600" dirty="0" err="1"/>
              <a:t>pattern</a:t>
            </a:r>
            <a:endParaRPr lang="de-DE" sz="1600" dirty="0"/>
          </a:p>
        </p:txBody>
      </p:sp>
      <p:sp>
        <p:nvSpPr>
          <p:cNvPr id="4" name="Textfeld 3"/>
          <p:cNvSpPr txBox="1"/>
          <p:nvPr/>
        </p:nvSpPr>
        <p:spPr>
          <a:xfrm>
            <a:off x="5868144" y="5682734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Number of </a:t>
            </a:r>
            <a:r>
              <a:rPr lang="en-US" sz="1600" dirty="0" err="1" smtClean="0"/>
              <a:t>manipulateable</a:t>
            </a:r>
            <a:r>
              <a:rPr lang="en-US" sz="1600" dirty="0" smtClean="0"/>
              <a:t> DOFs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01804" y="5580529"/>
            <a:ext cx="3538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how “easy” the robot is to</a:t>
            </a:r>
          </a:p>
          <a:p>
            <a:pPr algn="l"/>
            <a:r>
              <a:rPr lang="en-US" sz="1600" dirty="0"/>
              <a:t>control to achieve the desired motion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19967348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smtClean="0"/>
              <a:t>Core </a:t>
            </a:r>
            <a:r>
              <a:rPr lang="de-DE" sz="3200" dirty="0" err="1" smtClean="0"/>
              <a:t>issues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 (2)</a:t>
            </a:r>
            <a:endParaRPr lang="de-DE" sz="3200" dirty="0"/>
          </a:p>
        </p:txBody>
      </p:sp>
      <p:grpSp>
        <p:nvGrpSpPr>
          <p:cNvPr id="34" name="Gruppieren 33"/>
          <p:cNvGrpSpPr/>
          <p:nvPr/>
        </p:nvGrpSpPr>
        <p:grpSpPr>
          <a:xfrm>
            <a:off x="4236515" y="1463867"/>
            <a:ext cx="1190174" cy="2082806"/>
            <a:chOff x="5555333" y="1485088"/>
            <a:chExt cx="1190174" cy="2082806"/>
          </a:xfrm>
        </p:grpSpPr>
        <p:sp>
          <p:nvSpPr>
            <p:cNvPr id="23" name="Freihandform 22"/>
            <p:cNvSpPr/>
            <p:nvPr/>
          </p:nvSpPr>
          <p:spPr>
            <a:xfrm>
              <a:off x="5555333" y="1485088"/>
              <a:ext cx="1190174" cy="595087"/>
            </a:xfrm>
            <a:custGeom>
              <a:avLst/>
              <a:gdLst>
                <a:gd name="connsiteX0" fmla="*/ 0 w 1190174"/>
                <a:gd name="connsiteY0" fmla="*/ 59509 h 595087"/>
                <a:gd name="connsiteX1" fmla="*/ 59509 w 1190174"/>
                <a:gd name="connsiteY1" fmla="*/ 0 h 595087"/>
                <a:gd name="connsiteX2" fmla="*/ 1130665 w 1190174"/>
                <a:gd name="connsiteY2" fmla="*/ 0 h 595087"/>
                <a:gd name="connsiteX3" fmla="*/ 1190174 w 1190174"/>
                <a:gd name="connsiteY3" fmla="*/ 59509 h 595087"/>
                <a:gd name="connsiteX4" fmla="*/ 1190174 w 1190174"/>
                <a:gd name="connsiteY4" fmla="*/ 535578 h 595087"/>
                <a:gd name="connsiteX5" fmla="*/ 1130665 w 1190174"/>
                <a:gd name="connsiteY5" fmla="*/ 595087 h 595087"/>
                <a:gd name="connsiteX6" fmla="*/ 59509 w 1190174"/>
                <a:gd name="connsiteY6" fmla="*/ 595087 h 595087"/>
                <a:gd name="connsiteX7" fmla="*/ 0 w 1190174"/>
                <a:gd name="connsiteY7" fmla="*/ 535578 h 595087"/>
                <a:gd name="connsiteX8" fmla="*/ 0 w 1190174"/>
                <a:gd name="connsiteY8" fmla="*/ 59509 h 59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0174" h="595087">
                  <a:moveTo>
                    <a:pt x="0" y="59509"/>
                  </a:moveTo>
                  <a:cubicBezTo>
                    <a:pt x="0" y="26643"/>
                    <a:pt x="26643" y="0"/>
                    <a:pt x="59509" y="0"/>
                  </a:cubicBezTo>
                  <a:lnTo>
                    <a:pt x="1130665" y="0"/>
                  </a:lnTo>
                  <a:cubicBezTo>
                    <a:pt x="1163531" y="0"/>
                    <a:pt x="1190174" y="26643"/>
                    <a:pt x="1190174" y="59509"/>
                  </a:cubicBezTo>
                  <a:lnTo>
                    <a:pt x="1190174" y="535578"/>
                  </a:lnTo>
                  <a:cubicBezTo>
                    <a:pt x="1190174" y="568444"/>
                    <a:pt x="1163531" y="595087"/>
                    <a:pt x="1130665" y="595087"/>
                  </a:cubicBezTo>
                  <a:lnTo>
                    <a:pt x="59509" y="595087"/>
                  </a:lnTo>
                  <a:cubicBezTo>
                    <a:pt x="26643" y="595087"/>
                    <a:pt x="0" y="568444"/>
                    <a:pt x="0" y="535578"/>
                  </a:cubicBezTo>
                  <a:lnTo>
                    <a:pt x="0" y="5950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290" tIns="32670" rIns="40290" bIns="3267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kern="1200" dirty="0" smtClean="0"/>
                <a:t>Type </a:t>
              </a:r>
              <a:r>
                <a:rPr lang="de-DE" sz="1200" kern="1200" dirty="0" err="1"/>
                <a:t>of</a:t>
              </a:r>
              <a:r>
                <a:rPr lang="de-DE" sz="1200" kern="1200" dirty="0"/>
                <a:t> </a:t>
              </a:r>
              <a:r>
                <a:rPr lang="de-DE" sz="1200" kern="1200" dirty="0" err="1"/>
                <a:t>environment</a:t>
              </a:r>
              <a:endParaRPr lang="de-DE" sz="1200" kern="12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5674350" y="2080176"/>
              <a:ext cx="119015" cy="4463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46315"/>
                  </a:lnTo>
                  <a:lnTo>
                    <a:pt x="119015" y="446315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ihandform 24"/>
            <p:cNvSpPr/>
            <p:nvPr/>
          </p:nvSpPr>
          <p:spPr>
            <a:xfrm>
              <a:off x="5793365" y="2228948"/>
              <a:ext cx="952139" cy="595087"/>
            </a:xfrm>
            <a:custGeom>
              <a:avLst/>
              <a:gdLst>
                <a:gd name="connsiteX0" fmla="*/ 0 w 952139"/>
                <a:gd name="connsiteY0" fmla="*/ 59509 h 595087"/>
                <a:gd name="connsiteX1" fmla="*/ 59509 w 952139"/>
                <a:gd name="connsiteY1" fmla="*/ 0 h 595087"/>
                <a:gd name="connsiteX2" fmla="*/ 892630 w 952139"/>
                <a:gd name="connsiteY2" fmla="*/ 0 h 595087"/>
                <a:gd name="connsiteX3" fmla="*/ 952139 w 952139"/>
                <a:gd name="connsiteY3" fmla="*/ 59509 h 595087"/>
                <a:gd name="connsiteX4" fmla="*/ 952139 w 952139"/>
                <a:gd name="connsiteY4" fmla="*/ 535578 h 595087"/>
                <a:gd name="connsiteX5" fmla="*/ 892630 w 952139"/>
                <a:gd name="connsiteY5" fmla="*/ 595087 h 595087"/>
                <a:gd name="connsiteX6" fmla="*/ 59509 w 952139"/>
                <a:gd name="connsiteY6" fmla="*/ 595087 h 595087"/>
                <a:gd name="connsiteX7" fmla="*/ 0 w 952139"/>
                <a:gd name="connsiteY7" fmla="*/ 535578 h 595087"/>
                <a:gd name="connsiteX8" fmla="*/ 0 w 952139"/>
                <a:gd name="connsiteY8" fmla="*/ 59509 h 59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139" h="595087">
                  <a:moveTo>
                    <a:pt x="0" y="59509"/>
                  </a:moveTo>
                  <a:cubicBezTo>
                    <a:pt x="0" y="26643"/>
                    <a:pt x="26643" y="0"/>
                    <a:pt x="59509" y="0"/>
                  </a:cubicBezTo>
                  <a:lnTo>
                    <a:pt x="892630" y="0"/>
                  </a:lnTo>
                  <a:cubicBezTo>
                    <a:pt x="925496" y="0"/>
                    <a:pt x="952139" y="26643"/>
                    <a:pt x="952139" y="59509"/>
                  </a:cubicBezTo>
                  <a:lnTo>
                    <a:pt x="952139" y="535578"/>
                  </a:lnTo>
                  <a:cubicBezTo>
                    <a:pt x="952139" y="568444"/>
                    <a:pt x="925496" y="595087"/>
                    <a:pt x="892630" y="595087"/>
                  </a:cubicBezTo>
                  <a:lnTo>
                    <a:pt x="59509" y="595087"/>
                  </a:lnTo>
                  <a:cubicBezTo>
                    <a:pt x="26643" y="595087"/>
                    <a:pt x="0" y="568444"/>
                    <a:pt x="0" y="535578"/>
                  </a:cubicBezTo>
                  <a:lnTo>
                    <a:pt x="0" y="59509"/>
                  </a:lnTo>
                  <a:close/>
                </a:path>
              </a:pathLst>
            </a:custGeom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575" tIns="28860" rIns="34575" bIns="2886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Structure</a:t>
              </a:r>
              <a:endParaRPr lang="de-DE" sz="900" kern="1200" dirty="0"/>
            </a:p>
          </p:txBody>
        </p:sp>
        <p:sp>
          <p:nvSpPr>
            <p:cNvPr id="26" name="Freihandform 25"/>
            <p:cNvSpPr/>
            <p:nvPr/>
          </p:nvSpPr>
          <p:spPr>
            <a:xfrm>
              <a:off x="5674350" y="2080176"/>
              <a:ext cx="119015" cy="11901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90174"/>
                  </a:lnTo>
                  <a:lnTo>
                    <a:pt x="119015" y="1190174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ihandform 26"/>
            <p:cNvSpPr/>
            <p:nvPr/>
          </p:nvSpPr>
          <p:spPr>
            <a:xfrm>
              <a:off x="5793365" y="2972807"/>
              <a:ext cx="952139" cy="595087"/>
            </a:xfrm>
            <a:custGeom>
              <a:avLst/>
              <a:gdLst>
                <a:gd name="connsiteX0" fmla="*/ 0 w 952139"/>
                <a:gd name="connsiteY0" fmla="*/ 59509 h 595087"/>
                <a:gd name="connsiteX1" fmla="*/ 59509 w 952139"/>
                <a:gd name="connsiteY1" fmla="*/ 0 h 595087"/>
                <a:gd name="connsiteX2" fmla="*/ 892630 w 952139"/>
                <a:gd name="connsiteY2" fmla="*/ 0 h 595087"/>
                <a:gd name="connsiteX3" fmla="*/ 952139 w 952139"/>
                <a:gd name="connsiteY3" fmla="*/ 59509 h 595087"/>
                <a:gd name="connsiteX4" fmla="*/ 952139 w 952139"/>
                <a:gd name="connsiteY4" fmla="*/ 535578 h 595087"/>
                <a:gd name="connsiteX5" fmla="*/ 892630 w 952139"/>
                <a:gd name="connsiteY5" fmla="*/ 595087 h 595087"/>
                <a:gd name="connsiteX6" fmla="*/ 59509 w 952139"/>
                <a:gd name="connsiteY6" fmla="*/ 595087 h 595087"/>
                <a:gd name="connsiteX7" fmla="*/ 0 w 952139"/>
                <a:gd name="connsiteY7" fmla="*/ 535578 h 595087"/>
                <a:gd name="connsiteX8" fmla="*/ 0 w 952139"/>
                <a:gd name="connsiteY8" fmla="*/ 59509 h 59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139" h="595087">
                  <a:moveTo>
                    <a:pt x="0" y="59509"/>
                  </a:moveTo>
                  <a:cubicBezTo>
                    <a:pt x="0" y="26643"/>
                    <a:pt x="26643" y="0"/>
                    <a:pt x="59509" y="0"/>
                  </a:cubicBezTo>
                  <a:lnTo>
                    <a:pt x="892630" y="0"/>
                  </a:lnTo>
                  <a:cubicBezTo>
                    <a:pt x="925496" y="0"/>
                    <a:pt x="952139" y="26643"/>
                    <a:pt x="952139" y="59509"/>
                  </a:cubicBezTo>
                  <a:lnTo>
                    <a:pt x="952139" y="535578"/>
                  </a:lnTo>
                  <a:cubicBezTo>
                    <a:pt x="952139" y="568444"/>
                    <a:pt x="925496" y="595087"/>
                    <a:pt x="892630" y="595087"/>
                  </a:cubicBezTo>
                  <a:lnTo>
                    <a:pt x="59509" y="595087"/>
                  </a:lnTo>
                  <a:cubicBezTo>
                    <a:pt x="26643" y="595087"/>
                    <a:pt x="0" y="568444"/>
                    <a:pt x="0" y="535578"/>
                  </a:cubicBezTo>
                  <a:lnTo>
                    <a:pt x="0" y="59509"/>
                  </a:lnTo>
                  <a:close/>
                </a:path>
              </a:pathLst>
            </a:custGeom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575" tIns="28860" rIns="34575" bIns="2886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/>
                <a:t>Medium</a:t>
              </a:r>
            </a:p>
          </p:txBody>
        </p:sp>
      </p:grpSp>
      <p:sp>
        <p:nvSpPr>
          <p:cNvPr id="5" name="Freihandform 4"/>
          <p:cNvSpPr/>
          <p:nvPr/>
        </p:nvSpPr>
        <p:spPr>
          <a:xfrm>
            <a:off x="669238" y="1476777"/>
            <a:ext cx="1190174" cy="595087"/>
          </a:xfrm>
          <a:custGeom>
            <a:avLst/>
            <a:gdLst>
              <a:gd name="connsiteX0" fmla="*/ 0 w 1190174"/>
              <a:gd name="connsiteY0" fmla="*/ 59509 h 595087"/>
              <a:gd name="connsiteX1" fmla="*/ 59509 w 1190174"/>
              <a:gd name="connsiteY1" fmla="*/ 0 h 595087"/>
              <a:gd name="connsiteX2" fmla="*/ 1130665 w 1190174"/>
              <a:gd name="connsiteY2" fmla="*/ 0 h 595087"/>
              <a:gd name="connsiteX3" fmla="*/ 1190174 w 1190174"/>
              <a:gd name="connsiteY3" fmla="*/ 59509 h 595087"/>
              <a:gd name="connsiteX4" fmla="*/ 1190174 w 1190174"/>
              <a:gd name="connsiteY4" fmla="*/ 535578 h 595087"/>
              <a:gd name="connsiteX5" fmla="*/ 1130665 w 1190174"/>
              <a:gd name="connsiteY5" fmla="*/ 595087 h 595087"/>
              <a:gd name="connsiteX6" fmla="*/ 59509 w 1190174"/>
              <a:gd name="connsiteY6" fmla="*/ 595087 h 595087"/>
              <a:gd name="connsiteX7" fmla="*/ 0 w 1190174"/>
              <a:gd name="connsiteY7" fmla="*/ 535578 h 595087"/>
              <a:gd name="connsiteX8" fmla="*/ 0 w 1190174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174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1130665" y="0"/>
                </a:lnTo>
                <a:cubicBezTo>
                  <a:pt x="1163531" y="0"/>
                  <a:pt x="1190174" y="26643"/>
                  <a:pt x="1190174" y="59509"/>
                </a:cubicBezTo>
                <a:lnTo>
                  <a:pt x="1190174" y="535578"/>
                </a:lnTo>
                <a:cubicBezTo>
                  <a:pt x="1190174" y="568444"/>
                  <a:pt x="1163531" y="595087"/>
                  <a:pt x="1130665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290" tIns="32670" rIns="40290" bIns="3267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200" kern="1200" dirty="0" err="1" smtClean="0"/>
              <a:t>Stability</a:t>
            </a:r>
            <a:endParaRPr lang="de-DE" sz="1200" kern="1200" dirty="0"/>
          </a:p>
        </p:txBody>
      </p:sp>
      <p:sp>
        <p:nvSpPr>
          <p:cNvPr id="6" name="Freihandform 5"/>
          <p:cNvSpPr/>
          <p:nvPr/>
        </p:nvSpPr>
        <p:spPr>
          <a:xfrm>
            <a:off x="788256" y="2071865"/>
            <a:ext cx="119015" cy="4463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6315"/>
                </a:lnTo>
                <a:lnTo>
                  <a:pt x="119015" y="446315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ihandform 6"/>
          <p:cNvSpPr/>
          <p:nvPr/>
        </p:nvSpPr>
        <p:spPr>
          <a:xfrm>
            <a:off x="907271" y="2220637"/>
            <a:ext cx="952139" cy="595087"/>
          </a:xfrm>
          <a:custGeom>
            <a:avLst/>
            <a:gdLst>
              <a:gd name="connsiteX0" fmla="*/ 0 w 952139"/>
              <a:gd name="connsiteY0" fmla="*/ 59509 h 595087"/>
              <a:gd name="connsiteX1" fmla="*/ 59509 w 952139"/>
              <a:gd name="connsiteY1" fmla="*/ 0 h 595087"/>
              <a:gd name="connsiteX2" fmla="*/ 892630 w 952139"/>
              <a:gd name="connsiteY2" fmla="*/ 0 h 595087"/>
              <a:gd name="connsiteX3" fmla="*/ 952139 w 952139"/>
              <a:gd name="connsiteY3" fmla="*/ 59509 h 595087"/>
              <a:gd name="connsiteX4" fmla="*/ 952139 w 952139"/>
              <a:gd name="connsiteY4" fmla="*/ 535578 h 595087"/>
              <a:gd name="connsiteX5" fmla="*/ 892630 w 952139"/>
              <a:gd name="connsiteY5" fmla="*/ 595087 h 595087"/>
              <a:gd name="connsiteX6" fmla="*/ 59509 w 952139"/>
              <a:gd name="connsiteY6" fmla="*/ 595087 h 595087"/>
              <a:gd name="connsiteX7" fmla="*/ 0 w 952139"/>
              <a:gd name="connsiteY7" fmla="*/ 535578 h 595087"/>
              <a:gd name="connsiteX8" fmla="*/ 0 w 952139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39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892630" y="0"/>
                </a:lnTo>
                <a:cubicBezTo>
                  <a:pt x="925496" y="0"/>
                  <a:pt x="952139" y="26643"/>
                  <a:pt x="952139" y="59509"/>
                </a:cubicBezTo>
                <a:lnTo>
                  <a:pt x="952139" y="535578"/>
                </a:lnTo>
                <a:cubicBezTo>
                  <a:pt x="952139" y="568444"/>
                  <a:pt x="925496" y="595087"/>
                  <a:pt x="892630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575" tIns="28860" rIns="34575" bIns="2886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900" kern="1200" dirty="0" err="1"/>
              <a:t>Number</a:t>
            </a:r>
            <a:r>
              <a:rPr lang="de-DE" sz="900" kern="1200" dirty="0"/>
              <a:t> </a:t>
            </a:r>
            <a:r>
              <a:rPr lang="de-DE" sz="900" kern="1200" dirty="0" err="1"/>
              <a:t>and</a:t>
            </a:r>
            <a:r>
              <a:rPr lang="de-DE" sz="900" kern="1200" dirty="0"/>
              <a:t> </a:t>
            </a:r>
            <a:r>
              <a:rPr lang="de-DE" sz="900" kern="1200" dirty="0" err="1"/>
              <a:t>geometry</a:t>
            </a:r>
            <a:r>
              <a:rPr lang="de-DE" sz="900" kern="1200" dirty="0"/>
              <a:t> </a:t>
            </a:r>
            <a:r>
              <a:rPr lang="de-DE" sz="900" kern="1200" dirty="0" err="1"/>
              <a:t>of</a:t>
            </a:r>
            <a:r>
              <a:rPr lang="de-DE" sz="900" kern="1200" dirty="0"/>
              <a:t> </a:t>
            </a:r>
            <a:r>
              <a:rPr lang="de-DE" sz="900" kern="1200" dirty="0" err="1"/>
              <a:t>contact</a:t>
            </a:r>
            <a:r>
              <a:rPr lang="de-DE" sz="900" kern="1200" dirty="0"/>
              <a:t> </a:t>
            </a:r>
            <a:r>
              <a:rPr lang="de-DE" sz="900" kern="1200" dirty="0" err="1"/>
              <a:t>points</a:t>
            </a:r>
            <a:endParaRPr lang="de-DE" sz="900" kern="1200" dirty="0"/>
          </a:p>
        </p:txBody>
      </p:sp>
      <p:sp>
        <p:nvSpPr>
          <p:cNvPr id="8" name="Freihandform 7"/>
          <p:cNvSpPr/>
          <p:nvPr/>
        </p:nvSpPr>
        <p:spPr>
          <a:xfrm>
            <a:off x="788256" y="2071865"/>
            <a:ext cx="120300" cy="12143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4317"/>
                </a:lnTo>
                <a:lnTo>
                  <a:pt x="120300" y="121431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ihandform 9"/>
          <p:cNvSpPr/>
          <p:nvPr/>
        </p:nvSpPr>
        <p:spPr>
          <a:xfrm>
            <a:off x="788256" y="2071865"/>
            <a:ext cx="119015" cy="19340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34034"/>
                </a:lnTo>
                <a:lnTo>
                  <a:pt x="119015" y="1934034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ihandform 10"/>
          <p:cNvSpPr/>
          <p:nvPr/>
        </p:nvSpPr>
        <p:spPr>
          <a:xfrm>
            <a:off x="907271" y="3708355"/>
            <a:ext cx="952139" cy="595087"/>
          </a:xfrm>
          <a:custGeom>
            <a:avLst/>
            <a:gdLst>
              <a:gd name="connsiteX0" fmla="*/ 0 w 952139"/>
              <a:gd name="connsiteY0" fmla="*/ 59509 h 595087"/>
              <a:gd name="connsiteX1" fmla="*/ 59509 w 952139"/>
              <a:gd name="connsiteY1" fmla="*/ 0 h 595087"/>
              <a:gd name="connsiteX2" fmla="*/ 892630 w 952139"/>
              <a:gd name="connsiteY2" fmla="*/ 0 h 595087"/>
              <a:gd name="connsiteX3" fmla="*/ 952139 w 952139"/>
              <a:gd name="connsiteY3" fmla="*/ 59509 h 595087"/>
              <a:gd name="connsiteX4" fmla="*/ 952139 w 952139"/>
              <a:gd name="connsiteY4" fmla="*/ 535578 h 595087"/>
              <a:gd name="connsiteX5" fmla="*/ 892630 w 952139"/>
              <a:gd name="connsiteY5" fmla="*/ 595087 h 595087"/>
              <a:gd name="connsiteX6" fmla="*/ 59509 w 952139"/>
              <a:gd name="connsiteY6" fmla="*/ 595087 h 595087"/>
              <a:gd name="connsiteX7" fmla="*/ 0 w 952139"/>
              <a:gd name="connsiteY7" fmla="*/ 535578 h 595087"/>
              <a:gd name="connsiteX8" fmla="*/ 0 w 952139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39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892630" y="0"/>
                </a:lnTo>
                <a:cubicBezTo>
                  <a:pt x="925496" y="0"/>
                  <a:pt x="952139" y="26643"/>
                  <a:pt x="952139" y="59509"/>
                </a:cubicBezTo>
                <a:lnTo>
                  <a:pt x="952139" y="535578"/>
                </a:lnTo>
                <a:cubicBezTo>
                  <a:pt x="952139" y="568444"/>
                  <a:pt x="925496" y="595087"/>
                  <a:pt x="892630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575" tIns="28860" rIns="34575" bIns="28860" numCol="1" spcCol="1270" anchor="ctr" anchorCtr="0">
            <a:noAutofit/>
          </a:bodyPr>
          <a:lstStyle/>
          <a:p>
            <a:pPr lvl="0" defTabSz="400050">
              <a:lnSpc>
                <a:spcPct val="90000"/>
              </a:lnSpc>
              <a:spcAft>
                <a:spcPct val="35000"/>
              </a:spcAft>
            </a:pPr>
            <a:r>
              <a:rPr lang="de-DE" sz="900" dirty="0" err="1"/>
              <a:t>Static</a:t>
            </a:r>
            <a:r>
              <a:rPr lang="de-DE" sz="900" dirty="0"/>
              <a:t>/</a:t>
            </a:r>
            <a:r>
              <a:rPr lang="de-DE" sz="900" dirty="0" err="1"/>
              <a:t>dynamic</a:t>
            </a:r>
            <a:r>
              <a:rPr lang="de-DE" sz="900" dirty="0"/>
              <a:t> </a:t>
            </a:r>
            <a:r>
              <a:rPr lang="de-DE" sz="900" dirty="0" err="1"/>
              <a:t>stability</a:t>
            </a:r>
            <a:endParaRPr lang="de-DE" sz="900" dirty="0"/>
          </a:p>
        </p:txBody>
      </p:sp>
      <p:sp>
        <p:nvSpPr>
          <p:cNvPr id="12" name="Freihandform 11"/>
          <p:cNvSpPr/>
          <p:nvPr/>
        </p:nvSpPr>
        <p:spPr>
          <a:xfrm>
            <a:off x="788256" y="2071865"/>
            <a:ext cx="119015" cy="26778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77893"/>
                </a:lnTo>
                <a:lnTo>
                  <a:pt x="119015" y="2677893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ihandform 12"/>
          <p:cNvSpPr/>
          <p:nvPr/>
        </p:nvSpPr>
        <p:spPr>
          <a:xfrm>
            <a:off x="907271" y="4452214"/>
            <a:ext cx="952139" cy="595087"/>
          </a:xfrm>
          <a:custGeom>
            <a:avLst/>
            <a:gdLst>
              <a:gd name="connsiteX0" fmla="*/ 0 w 952139"/>
              <a:gd name="connsiteY0" fmla="*/ 59509 h 595087"/>
              <a:gd name="connsiteX1" fmla="*/ 59509 w 952139"/>
              <a:gd name="connsiteY1" fmla="*/ 0 h 595087"/>
              <a:gd name="connsiteX2" fmla="*/ 892630 w 952139"/>
              <a:gd name="connsiteY2" fmla="*/ 0 h 595087"/>
              <a:gd name="connsiteX3" fmla="*/ 952139 w 952139"/>
              <a:gd name="connsiteY3" fmla="*/ 59509 h 595087"/>
              <a:gd name="connsiteX4" fmla="*/ 952139 w 952139"/>
              <a:gd name="connsiteY4" fmla="*/ 535578 h 595087"/>
              <a:gd name="connsiteX5" fmla="*/ 892630 w 952139"/>
              <a:gd name="connsiteY5" fmla="*/ 595087 h 595087"/>
              <a:gd name="connsiteX6" fmla="*/ 59509 w 952139"/>
              <a:gd name="connsiteY6" fmla="*/ 595087 h 595087"/>
              <a:gd name="connsiteX7" fmla="*/ 0 w 952139"/>
              <a:gd name="connsiteY7" fmla="*/ 535578 h 595087"/>
              <a:gd name="connsiteX8" fmla="*/ 0 w 952139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39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892630" y="0"/>
                </a:lnTo>
                <a:cubicBezTo>
                  <a:pt x="925496" y="0"/>
                  <a:pt x="952139" y="26643"/>
                  <a:pt x="952139" y="59509"/>
                </a:cubicBezTo>
                <a:lnTo>
                  <a:pt x="952139" y="535578"/>
                </a:lnTo>
                <a:cubicBezTo>
                  <a:pt x="952139" y="568444"/>
                  <a:pt x="925496" y="595087"/>
                  <a:pt x="892630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575" tIns="28860" rIns="34575" bIns="28860" numCol="1" spcCol="1270" anchor="ctr" anchorCtr="0">
            <a:noAutofit/>
          </a:bodyPr>
          <a:lstStyle/>
          <a:p>
            <a:pPr lvl="0" defTabSz="400050">
              <a:lnSpc>
                <a:spcPct val="90000"/>
              </a:lnSpc>
              <a:spcAft>
                <a:spcPct val="35000"/>
              </a:spcAft>
            </a:pPr>
            <a:r>
              <a:rPr lang="de-DE" sz="900" dirty="0" err="1"/>
              <a:t>Inclination</a:t>
            </a:r>
            <a:r>
              <a:rPr lang="de-DE" sz="900" dirty="0"/>
              <a:t>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terrain</a:t>
            </a:r>
            <a:endParaRPr lang="de-DE" sz="900" dirty="0"/>
          </a:p>
        </p:txBody>
      </p:sp>
      <p:sp>
        <p:nvSpPr>
          <p:cNvPr id="17" name="Freihandform 16"/>
          <p:cNvSpPr/>
          <p:nvPr/>
        </p:nvSpPr>
        <p:spPr>
          <a:xfrm>
            <a:off x="2579048" y="2065966"/>
            <a:ext cx="119017" cy="4463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6315"/>
                </a:lnTo>
                <a:lnTo>
                  <a:pt x="119017" y="446315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ihandform 18"/>
          <p:cNvSpPr/>
          <p:nvPr/>
        </p:nvSpPr>
        <p:spPr>
          <a:xfrm>
            <a:off x="2579048" y="2065966"/>
            <a:ext cx="119017" cy="119017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0174"/>
                </a:lnTo>
                <a:lnTo>
                  <a:pt x="119017" y="1190174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ihandform 19"/>
          <p:cNvSpPr/>
          <p:nvPr/>
        </p:nvSpPr>
        <p:spPr>
          <a:xfrm>
            <a:off x="2698065" y="2958597"/>
            <a:ext cx="952139" cy="595087"/>
          </a:xfrm>
          <a:custGeom>
            <a:avLst/>
            <a:gdLst>
              <a:gd name="connsiteX0" fmla="*/ 0 w 952139"/>
              <a:gd name="connsiteY0" fmla="*/ 59509 h 595087"/>
              <a:gd name="connsiteX1" fmla="*/ 59509 w 952139"/>
              <a:gd name="connsiteY1" fmla="*/ 0 h 595087"/>
              <a:gd name="connsiteX2" fmla="*/ 892630 w 952139"/>
              <a:gd name="connsiteY2" fmla="*/ 0 h 595087"/>
              <a:gd name="connsiteX3" fmla="*/ 952139 w 952139"/>
              <a:gd name="connsiteY3" fmla="*/ 59509 h 595087"/>
              <a:gd name="connsiteX4" fmla="*/ 952139 w 952139"/>
              <a:gd name="connsiteY4" fmla="*/ 535578 h 595087"/>
              <a:gd name="connsiteX5" fmla="*/ 892630 w 952139"/>
              <a:gd name="connsiteY5" fmla="*/ 595087 h 595087"/>
              <a:gd name="connsiteX6" fmla="*/ 59509 w 952139"/>
              <a:gd name="connsiteY6" fmla="*/ 595087 h 595087"/>
              <a:gd name="connsiteX7" fmla="*/ 0 w 952139"/>
              <a:gd name="connsiteY7" fmla="*/ 535578 h 595087"/>
              <a:gd name="connsiteX8" fmla="*/ 0 w 952139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39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892630" y="0"/>
                </a:lnTo>
                <a:cubicBezTo>
                  <a:pt x="925496" y="0"/>
                  <a:pt x="952139" y="26643"/>
                  <a:pt x="952139" y="59509"/>
                </a:cubicBezTo>
                <a:lnTo>
                  <a:pt x="952139" y="535578"/>
                </a:lnTo>
                <a:cubicBezTo>
                  <a:pt x="952139" y="568444"/>
                  <a:pt x="925496" y="595087"/>
                  <a:pt x="892630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575" tIns="28860" rIns="34575" bIns="28860" numCol="1" spcCol="1270" anchor="ctr" anchorCtr="0">
            <a:noAutofit/>
          </a:bodyPr>
          <a:lstStyle/>
          <a:p>
            <a:pPr lvl="0" defTabSz="400050">
              <a:lnSpc>
                <a:spcPct val="90000"/>
              </a:lnSpc>
              <a:spcAft>
                <a:spcPct val="35000"/>
              </a:spcAft>
            </a:pPr>
            <a:r>
              <a:rPr lang="de-DE" sz="900" dirty="0" err="1"/>
              <a:t>Friction</a:t>
            </a:r>
            <a:endParaRPr lang="de-DE" sz="900" dirty="0"/>
          </a:p>
        </p:txBody>
      </p:sp>
      <p:sp>
        <p:nvSpPr>
          <p:cNvPr id="9" name="Freihandform 8"/>
          <p:cNvSpPr/>
          <p:nvPr/>
        </p:nvSpPr>
        <p:spPr>
          <a:xfrm>
            <a:off x="908556" y="2988639"/>
            <a:ext cx="952139" cy="595087"/>
          </a:xfrm>
          <a:custGeom>
            <a:avLst/>
            <a:gdLst>
              <a:gd name="connsiteX0" fmla="*/ 0 w 952139"/>
              <a:gd name="connsiteY0" fmla="*/ 59509 h 595087"/>
              <a:gd name="connsiteX1" fmla="*/ 59509 w 952139"/>
              <a:gd name="connsiteY1" fmla="*/ 0 h 595087"/>
              <a:gd name="connsiteX2" fmla="*/ 892630 w 952139"/>
              <a:gd name="connsiteY2" fmla="*/ 0 h 595087"/>
              <a:gd name="connsiteX3" fmla="*/ 952139 w 952139"/>
              <a:gd name="connsiteY3" fmla="*/ 59509 h 595087"/>
              <a:gd name="connsiteX4" fmla="*/ 952139 w 952139"/>
              <a:gd name="connsiteY4" fmla="*/ 535578 h 595087"/>
              <a:gd name="connsiteX5" fmla="*/ 892630 w 952139"/>
              <a:gd name="connsiteY5" fmla="*/ 595087 h 595087"/>
              <a:gd name="connsiteX6" fmla="*/ 59509 w 952139"/>
              <a:gd name="connsiteY6" fmla="*/ 595087 h 595087"/>
              <a:gd name="connsiteX7" fmla="*/ 0 w 952139"/>
              <a:gd name="connsiteY7" fmla="*/ 535578 h 595087"/>
              <a:gd name="connsiteX8" fmla="*/ 0 w 952139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39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892630" y="0"/>
                </a:lnTo>
                <a:cubicBezTo>
                  <a:pt x="925496" y="0"/>
                  <a:pt x="952139" y="26643"/>
                  <a:pt x="952139" y="59509"/>
                </a:cubicBezTo>
                <a:lnTo>
                  <a:pt x="952139" y="535578"/>
                </a:lnTo>
                <a:cubicBezTo>
                  <a:pt x="952139" y="568444"/>
                  <a:pt x="925496" y="595087"/>
                  <a:pt x="892630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575" tIns="28860" rIns="34575" bIns="28860" numCol="1" spcCol="1270" anchor="ctr" anchorCtr="0">
            <a:noAutofit/>
          </a:bodyPr>
          <a:lstStyle/>
          <a:p>
            <a:pPr lvl="0" defTabSz="400050">
              <a:lnSpc>
                <a:spcPct val="90000"/>
              </a:lnSpc>
              <a:spcAft>
                <a:spcPct val="35000"/>
              </a:spcAft>
            </a:pPr>
            <a:r>
              <a:rPr lang="de-DE" sz="900" dirty="0"/>
              <a:t>Center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gravity</a:t>
            </a:r>
            <a:endParaRPr lang="de-DE" sz="900" dirty="0"/>
          </a:p>
        </p:txBody>
      </p:sp>
      <p:sp>
        <p:nvSpPr>
          <p:cNvPr id="18" name="Freihandform 17"/>
          <p:cNvSpPr/>
          <p:nvPr/>
        </p:nvSpPr>
        <p:spPr>
          <a:xfrm>
            <a:off x="2698065" y="2214738"/>
            <a:ext cx="952139" cy="595087"/>
          </a:xfrm>
          <a:custGeom>
            <a:avLst/>
            <a:gdLst>
              <a:gd name="connsiteX0" fmla="*/ 0 w 952139"/>
              <a:gd name="connsiteY0" fmla="*/ 59509 h 595087"/>
              <a:gd name="connsiteX1" fmla="*/ 59509 w 952139"/>
              <a:gd name="connsiteY1" fmla="*/ 0 h 595087"/>
              <a:gd name="connsiteX2" fmla="*/ 892630 w 952139"/>
              <a:gd name="connsiteY2" fmla="*/ 0 h 595087"/>
              <a:gd name="connsiteX3" fmla="*/ 952139 w 952139"/>
              <a:gd name="connsiteY3" fmla="*/ 59509 h 595087"/>
              <a:gd name="connsiteX4" fmla="*/ 952139 w 952139"/>
              <a:gd name="connsiteY4" fmla="*/ 535578 h 595087"/>
              <a:gd name="connsiteX5" fmla="*/ 892630 w 952139"/>
              <a:gd name="connsiteY5" fmla="*/ 595087 h 595087"/>
              <a:gd name="connsiteX6" fmla="*/ 59509 w 952139"/>
              <a:gd name="connsiteY6" fmla="*/ 595087 h 595087"/>
              <a:gd name="connsiteX7" fmla="*/ 0 w 952139"/>
              <a:gd name="connsiteY7" fmla="*/ 535578 h 595087"/>
              <a:gd name="connsiteX8" fmla="*/ 0 w 952139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39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892630" y="0"/>
                </a:lnTo>
                <a:cubicBezTo>
                  <a:pt x="925496" y="0"/>
                  <a:pt x="952139" y="26643"/>
                  <a:pt x="952139" y="59509"/>
                </a:cubicBezTo>
                <a:lnTo>
                  <a:pt x="952139" y="535578"/>
                </a:lnTo>
                <a:cubicBezTo>
                  <a:pt x="952139" y="568444"/>
                  <a:pt x="925496" y="595087"/>
                  <a:pt x="892630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575" tIns="28860" rIns="34575" bIns="28860" numCol="1" spcCol="1270" anchor="ctr" anchorCtr="0">
            <a:noAutofit/>
          </a:bodyPr>
          <a:lstStyle/>
          <a:p>
            <a:pPr lvl="0" defTabSz="400050">
              <a:lnSpc>
                <a:spcPct val="90000"/>
              </a:lnSpc>
              <a:spcAft>
                <a:spcPct val="35000"/>
              </a:spcAft>
            </a:pPr>
            <a:r>
              <a:rPr lang="de-DE" sz="900" dirty="0"/>
              <a:t>Angle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contact</a:t>
            </a:r>
            <a:endParaRPr lang="de-DE" sz="900" dirty="0"/>
          </a:p>
        </p:txBody>
      </p:sp>
      <p:sp>
        <p:nvSpPr>
          <p:cNvPr id="36" name="Freihandform 35"/>
          <p:cNvSpPr/>
          <p:nvPr/>
        </p:nvSpPr>
        <p:spPr>
          <a:xfrm>
            <a:off x="6516216" y="1472060"/>
            <a:ext cx="1190174" cy="595087"/>
          </a:xfrm>
          <a:custGeom>
            <a:avLst/>
            <a:gdLst>
              <a:gd name="connsiteX0" fmla="*/ 0 w 1190174"/>
              <a:gd name="connsiteY0" fmla="*/ 59509 h 595087"/>
              <a:gd name="connsiteX1" fmla="*/ 59509 w 1190174"/>
              <a:gd name="connsiteY1" fmla="*/ 0 h 595087"/>
              <a:gd name="connsiteX2" fmla="*/ 1130665 w 1190174"/>
              <a:gd name="connsiteY2" fmla="*/ 0 h 595087"/>
              <a:gd name="connsiteX3" fmla="*/ 1190174 w 1190174"/>
              <a:gd name="connsiteY3" fmla="*/ 59509 h 595087"/>
              <a:gd name="connsiteX4" fmla="*/ 1190174 w 1190174"/>
              <a:gd name="connsiteY4" fmla="*/ 535578 h 595087"/>
              <a:gd name="connsiteX5" fmla="*/ 1130665 w 1190174"/>
              <a:gd name="connsiteY5" fmla="*/ 595087 h 595087"/>
              <a:gd name="connsiteX6" fmla="*/ 59509 w 1190174"/>
              <a:gd name="connsiteY6" fmla="*/ 595087 h 595087"/>
              <a:gd name="connsiteX7" fmla="*/ 0 w 1190174"/>
              <a:gd name="connsiteY7" fmla="*/ 535578 h 595087"/>
              <a:gd name="connsiteX8" fmla="*/ 0 w 1190174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174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1130665" y="0"/>
                </a:lnTo>
                <a:cubicBezTo>
                  <a:pt x="1163531" y="0"/>
                  <a:pt x="1190174" y="26643"/>
                  <a:pt x="1190174" y="59509"/>
                </a:cubicBezTo>
                <a:lnTo>
                  <a:pt x="1190174" y="535578"/>
                </a:lnTo>
                <a:cubicBezTo>
                  <a:pt x="1190174" y="568444"/>
                  <a:pt x="1163531" y="595087"/>
                  <a:pt x="1130665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290" tIns="32670" rIns="40290" bIns="3267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200" kern="1200" dirty="0" err="1" smtClean="0"/>
              <a:t>Velocity</a:t>
            </a:r>
            <a:endParaRPr lang="de-DE" sz="1200" kern="1200" dirty="0"/>
          </a:p>
        </p:txBody>
      </p:sp>
      <p:sp>
        <p:nvSpPr>
          <p:cNvPr id="37" name="Freihandform 36"/>
          <p:cNvSpPr/>
          <p:nvPr/>
        </p:nvSpPr>
        <p:spPr>
          <a:xfrm>
            <a:off x="6516216" y="2956303"/>
            <a:ext cx="1190174" cy="595087"/>
          </a:xfrm>
          <a:custGeom>
            <a:avLst/>
            <a:gdLst>
              <a:gd name="connsiteX0" fmla="*/ 0 w 1190174"/>
              <a:gd name="connsiteY0" fmla="*/ 59509 h 595087"/>
              <a:gd name="connsiteX1" fmla="*/ 59509 w 1190174"/>
              <a:gd name="connsiteY1" fmla="*/ 0 h 595087"/>
              <a:gd name="connsiteX2" fmla="*/ 1130665 w 1190174"/>
              <a:gd name="connsiteY2" fmla="*/ 0 h 595087"/>
              <a:gd name="connsiteX3" fmla="*/ 1190174 w 1190174"/>
              <a:gd name="connsiteY3" fmla="*/ 59509 h 595087"/>
              <a:gd name="connsiteX4" fmla="*/ 1190174 w 1190174"/>
              <a:gd name="connsiteY4" fmla="*/ 535578 h 595087"/>
              <a:gd name="connsiteX5" fmla="*/ 1130665 w 1190174"/>
              <a:gd name="connsiteY5" fmla="*/ 595087 h 595087"/>
              <a:gd name="connsiteX6" fmla="*/ 59509 w 1190174"/>
              <a:gd name="connsiteY6" fmla="*/ 595087 h 595087"/>
              <a:gd name="connsiteX7" fmla="*/ 0 w 1190174"/>
              <a:gd name="connsiteY7" fmla="*/ 535578 h 595087"/>
              <a:gd name="connsiteX8" fmla="*/ 0 w 1190174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174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1130665" y="0"/>
                </a:lnTo>
                <a:cubicBezTo>
                  <a:pt x="1163531" y="0"/>
                  <a:pt x="1190174" y="26643"/>
                  <a:pt x="1190174" y="59509"/>
                </a:cubicBezTo>
                <a:lnTo>
                  <a:pt x="1190174" y="535578"/>
                </a:lnTo>
                <a:cubicBezTo>
                  <a:pt x="1190174" y="568444"/>
                  <a:pt x="1163531" y="595087"/>
                  <a:pt x="1130665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290" tIns="32670" rIns="40290" bIns="3267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200" kern="1200" dirty="0" err="1" smtClean="0"/>
              <a:t>Energy</a:t>
            </a:r>
            <a:r>
              <a:rPr lang="de-DE" sz="1200" kern="1200" dirty="0" smtClean="0"/>
              <a:t> </a:t>
            </a:r>
            <a:r>
              <a:rPr lang="de-DE" sz="1200" kern="1200" dirty="0" err="1" smtClean="0"/>
              <a:t>efficiency</a:t>
            </a:r>
            <a:endParaRPr lang="de-DE" sz="1200" kern="1200" dirty="0"/>
          </a:p>
        </p:txBody>
      </p:sp>
      <p:sp>
        <p:nvSpPr>
          <p:cNvPr id="39" name="Freihandform 38"/>
          <p:cNvSpPr/>
          <p:nvPr/>
        </p:nvSpPr>
        <p:spPr>
          <a:xfrm>
            <a:off x="6516216" y="4418089"/>
            <a:ext cx="1190174" cy="595087"/>
          </a:xfrm>
          <a:custGeom>
            <a:avLst/>
            <a:gdLst>
              <a:gd name="connsiteX0" fmla="*/ 0 w 1190174"/>
              <a:gd name="connsiteY0" fmla="*/ 59509 h 595087"/>
              <a:gd name="connsiteX1" fmla="*/ 59509 w 1190174"/>
              <a:gd name="connsiteY1" fmla="*/ 0 h 595087"/>
              <a:gd name="connsiteX2" fmla="*/ 1130665 w 1190174"/>
              <a:gd name="connsiteY2" fmla="*/ 0 h 595087"/>
              <a:gd name="connsiteX3" fmla="*/ 1190174 w 1190174"/>
              <a:gd name="connsiteY3" fmla="*/ 59509 h 595087"/>
              <a:gd name="connsiteX4" fmla="*/ 1190174 w 1190174"/>
              <a:gd name="connsiteY4" fmla="*/ 535578 h 595087"/>
              <a:gd name="connsiteX5" fmla="*/ 1130665 w 1190174"/>
              <a:gd name="connsiteY5" fmla="*/ 595087 h 595087"/>
              <a:gd name="connsiteX6" fmla="*/ 59509 w 1190174"/>
              <a:gd name="connsiteY6" fmla="*/ 595087 h 595087"/>
              <a:gd name="connsiteX7" fmla="*/ 0 w 1190174"/>
              <a:gd name="connsiteY7" fmla="*/ 535578 h 595087"/>
              <a:gd name="connsiteX8" fmla="*/ 0 w 1190174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174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1130665" y="0"/>
                </a:lnTo>
                <a:cubicBezTo>
                  <a:pt x="1163531" y="0"/>
                  <a:pt x="1190174" y="26643"/>
                  <a:pt x="1190174" y="59509"/>
                </a:cubicBezTo>
                <a:lnTo>
                  <a:pt x="1190174" y="535578"/>
                </a:lnTo>
                <a:cubicBezTo>
                  <a:pt x="1190174" y="568444"/>
                  <a:pt x="1163531" y="595087"/>
                  <a:pt x="1130665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290" tIns="32670" rIns="40290" bIns="3267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200" kern="1200" dirty="0" err="1" smtClean="0"/>
              <a:t>Degrees</a:t>
            </a:r>
            <a:r>
              <a:rPr lang="de-DE" sz="1200" kern="1200" dirty="0" smtClean="0"/>
              <a:t> </a:t>
            </a:r>
            <a:r>
              <a:rPr lang="de-DE" sz="1200" kern="1200" dirty="0" err="1" smtClean="0"/>
              <a:t>of</a:t>
            </a:r>
            <a:r>
              <a:rPr lang="de-DE" sz="1200" kern="1200" dirty="0" smtClean="0"/>
              <a:t> </a:t>
            </a:r>
            <a:r>
              <a:rPr lang="de-DE" sz="1200" kern="1200" dirty="0" err="1" smtClean="0"/>
              <a:t>freedom</a:t>
            </a:r>
            <a:endParaRPr lang="de-DE" sz="1200" kern="1200" dirty="0"/>
          </a:p>
        </p:txBody>
      </p:sp>
      <p:sp>
        <p:nvSpPr>
          <p:cNvPr id="30" name="Freihandform 29"/>
          <p:cNvSpPr/>
          <p:nvPr/>
        </p:nvSpPr>
        <p:spPr>
          <a:xfrm>
            <a:off x="2460030" y="1474565"/>
            <a:ext cx="1190174" cy="595087"/>
          </a:xfrm>
          <a:custGeom>
            <a:avLst/>
            <a:gdLst>
              <a:gd name="connsiteX0" fmla="*/ 0 w 1190174"/>
              <a:gd name="connsiteY0" fmla="*/ 59509 h 595087"/>
              <a:gd name="connsiteX1" fmla="*/ 59509 w 1190174"/>
              <a:gd name="connsiteY1" fmla="*/ 0 h 595087"/>
              <a:gd name="connsiteX2" fmla="*/ 1130665 w 1190174"/>
              <a:gd name="connsiteY2" fmla="*/ 0 h 595087"/>
              <a:gd name="connsiteX3" fmla="*/ 1190174 w 1190174"/>
              <a:gd name="connsiteY3" fmla="*/ 59509 h 595087"/>
              <a:gd name="connsiteX4" fmla="*/ 1190174 w 1190174"/>
              <a:gd name="connsiteY4" fmla="*/ 535578 h 595087"/>
              <a:gd name="connsiteX5" fmla="*/ 1130665 w 1190174"/>
              <a:gd name="connsiteY5" fmla="*/ 595087 h 595087"/>
              <a:gd name="connsiteX6" fmla="*/ 59509 w 1190174"/>
              <a:gd name="connsiteY6" fmla="*/ 595087 h 595087"/>
              <a:gd name="connsiteX7" fmla="*/ 0 w 1190174"/>
              <a:gd name="connsiteY7" fmla="*/ 535578 h 595087"/>
              <a:gd name="connsiteX8" fmla="*/ 0 w 1190174"/>
              <a:gd name="connsiteY8" fmla="*/ 59509 h 59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174" h="595087">
                <a:moveTo>
                  <a:pt x="0" y="59509"/>
                </a:moveTo>
                <a:cubicBezTo>
                  <a:pt x="0" y="26643"/>
                  <a:pt x="26643" y="0"/>
                  <a:pt x="59509" y="0"/>
                </a:cubicBezTo>
                <a:lnTo>
                  <a:pt x="1130665" y="0"/>
                </a:lnTo>
                <a:cubicBezTo>
                  <a:pt x="1163531" y="0"/>
                  <a:pt x="1190174" y="26643"/>
                  <a:pt x="1190174" y="59509"/>
                </a:cubicBezTo>
                <a:lnTo>
                  <a:pt x="1190174" y="535578"/>
                </a:lnTo>
                <a:cubicBezTo>
                  <a:pt x="1190174" y="568444"/>
                  <a:pt x="1163531" y="595087"/>
                  <a:pt x="1130665" y="595087"/>
                </a:cubicBezTo>
                <a:lnTo>
                  <a:pt x="59509" y="595087"/>
                </a:lnTo>
                <a:cubicBezTo>
                  <a:pt x="26643" y="595087"/>
                  <a:pt x="0" y="568444"/>
                  <a:pt x="0" y="535578"/>
                </a:cubicBezTo>
                <a:lnTo>
                  <a:pt x="0" y="595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290" tIns="32670" rIns="40290" bIns="32670" numCol="1" spcCol="1270" anchor="ctr" anchorCtr="0">
            <a:noAutofit/>
          </a:bodyPr>
          <a:lstStyle/>
          <a:p>
            <a:pPr lvl="0" defTabSz="400050">
              <a:lnSpc>
                <a:spcPct val="90000"/>
              </a:lnSpc>
              <a:spcAft>
                <a:spcPct val="35000"/>
              </a:spcAft>
            </a:pPr>
            <a:r>
              <a:rPr lang="de-DE" sz="1200" dirty="0" err="1"/>
              <a:t>Characteristics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contact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104905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2" y="1368276"/>
            <a:ext cx="8537574" cy="3644900"/>
          </a:xfrm>
          <a:prstGeom prst="rect">
            <a:avLst/>
          </a:prstGeom>
        </p:spPr>
        <p:txBody>
          <a:bodyPr/>
          <a:lstStyle/>
          <a:p>
            <a:pPr marL="350520" indent="0">
              <a:buNone/>
            </a:pPr>
            <a:r>
              <a:rPr lang="en-GB" b="1" dirty="0" smtClean="0">
                <a:solidFill>
                  <a:schemeClr val="accent2"/>
                </a:solidFill>
              </a:rPr>
              <a:t>… series </a:t>
            </a:r>
            <a:r>
              <a:rPr lang="en-GB" b="1" dirty="0">
                <a:solidFill>
                  <a:schemeClr val="accent2"/>
                </a:solidFill>
              </a:rPr>
              <a:t>of point contacts between the robot and </a:t>
            </a:r>
            <a:r>
              <a:rPr lang="en-GB" b="1" dirty="0" smtClean="0">
                <a:solidFill>
                  <a:schemeClr val="accent2"/>
                </a:solidFill>
              </a:rPr>
              <a:t>the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en-GB" b="1" dirty="0" smtClean="0">
                <a:solidFill>
                  <a:schemeClr val="accent2"/>
                </a:solidFill>
              </a:rPr>
              <a:t>ground</a:t>
            </a:r>
            <a:endParaRPr lang="en-GB" dirty="0" smtClean="0"/>
          </a:p>
          <a:p>
            <a:pPr marL="350520" indent="0">
              <a:lnSpc>
                <a:spcPct val="200000"/>
              </a:lnSpc>
              <a:buNone/>
            </a:pPr>
            <a:r>
              <a:rPr lang="en-GB" dirty="0"/>
              <a:t>	</a:t>
            </a:r>
            <a:r>
              <a:rPr lang="en-GB" dirty="0" smtClean="0"/>
              <a:t>Quality of ground between point contacts do not matter</a:t>
            </a:r>
          </a:p>
          <a:p>
            <a:pPr marL="350520" indent="0">
              <a:lnSpc>
                <a:spcPct val="250000"/>
              </a:lnSpc>
              <a:buNone/>
            </a:pPr>
            <a:r>
              <a:rPr lang="en-GB" b="1" dirty="0" smtClean="0"/>
              <a:t>Properties: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/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 smtClean="0"/>
              <a:t>Adaptability  </a:t>
            </a:r>
            <a:r>
              <a:rPr lang="en-GB" dirty="0"/>
              <a:t>and  </a:t>
            </a:r>
            <a:r>
              <a:rPr lang="en-GB" dirty="0" err="1"/>
              <a:t>maneuverability</a:t>
            </a:r>
            <a:r>
              <a:rPr lang="en-GB" dirty="0"/>
              <a:t> 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/>
              <a:t>	    in  </a:t>
            </a:r>
            <a:r>
              <a:rPr lang="en-GB" dirty="0"/>
              <a:t>rough  </a:t>
            </a:r>
            <a:r>
              <a:rPr lang="en-GB" dirty="0" smtClean="0"/>
              <a:t>terrain</a:t>
            </a:r>
          </a:p>
          <a:p>
            <a:pPr marL="350520" indent="0">
              <a:buNone/>
            </a:pPr>
            <a:r>
              <a:rPr lang="en-GB" dirty="0" smtClean="0"/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 smtClean="0"/>
              <a:t>Potential </a:t>
            </a:r>
            <a:r>
              <a:rPr lang="en-GB" dirty="0"/>
              <a:t>to manipulate</a:t>
            </a:r>
            <a:r>
              <a:rPr lang="de-DE" dirty="0"/>
              <a:t> </a:t>
            </a:r>
            <a:r>
              <a:rPr lang="en-GB" dirty="0"/>
              <a:t>objects </a:t>
            </a:r>
            <a:endParaRPr lang="en-GB" dirty="0" smtClean="0"/>
          </a:p>
          <a:p>
            <a:pPr marL="350520" indent="0">
              <a:lnSpc>
                <a:spcPct val="100000"/>
              </a:lnSpc>
              <a:buNone/>
            </a:pPr>
            <a:r>
              <a:rPr lang="en-GB" dirty="0"/>
              <a:t>	</a:t>
            </a:r>
            <a:r>
              <a:rPr lang="en-GB" dirty="0" smtClean="0"/>
              <a:t>    in </a:t>
            </a:r>
            <a:r>
              <a:rPr lang="en-GB" dirty="0"/>
              <a:t>the </a:t>
            </a:r>
            <a:r>
              <a:rPr lang="en-GB" dirty="0" smtClean="0"/>
              <a:t>environment</a:t>
            </a:r>
          </a:p>
          <a:p>
            <a:pPr marL="350520" indent="0">
              <a:buNone/>
            </a:pPr>
            <a:r>
              <a:rPr lang="en-GB" dirty="0" smtClean="0"/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/>
              <a:t>H</a:t>
            </a:r>
            <a:r>
              <a:rPr lang="en-GB" dirty="0" smtClean="0"/>
              <a:t>igh power consumption and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/>
              <a:t>	</a:t>
            </a:r>
            <a:r>
              <a:rPr lang="en-GB" dirty="0" smtClean="0"/>
              <a:t>    mechanical complexity</a:t>
            </a:r>
            <a:endParaRPr lang="en-GB" dirty="0" smtClean="0">
              <a:sym typeface="Wingdings" panose="05000000000000000000" pitchFamily="2" charset="2"/>
            </a:endParaRPr>
          </a:p>
          <a:p>
            <a:pPr marL="350520" indent="0">
              <a:lnSpc>
                <a:spcPct val="250000"/>
              </a:lnSpc>
              <a:buNone/>
            </a:pPr>
            <a:r>
              <a:rPr lang="en-GB" b="1" dirty="0" smtClean="0">
                <a:sym typeface="Wingdings" panose="05000000000000000000" pitchFamily="2" charset="2"/>
              </a:rPr>
              <a:t>Important issues: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>
                <a:sym typeface="Wingdings" panose="05000000000000000000" pitchFamily="2" charset="2"/>
              </a:rPr>
              <a:t>	→ </a:t>
            </a:r>
            <a:r>
              <a:rPr lang="en-GB" dirty="0" err="1" smtClean="0">
                <a:sym typeface="Wingdings" panose="05000000000000000000" pitchFamily="2" charset="2"/>
              </a:rPr>
              <a:t>Maneuverability</a:t>
            </a:r>
            <a:r>
              <a:rPr lang="en-GB" dirty="0" smtClean="0">
                <a:sym typeface="Wingdings" panose="05000000000000000000" pitchFamily="2" charset="2"/>
              </a:rPr>
              <a:t> vs. energy,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    control and mass</a:t>
            </a:r>
          </a:p>
          <a:p>
            <a:pPr marL="35052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	→ Stability </a:t>
            </a:r>
            <a:r>
              <a:rPr lang="en-GB" dirty="0">
                <a:sym typeface="Wingdings" panose="05000000000000000000" pitchFamily="2" charset="2"/>
              </a:rPr>
              <a:t>during walking</a:t>
            </a:r>
          </a:p>
          <a:p>
            <a:pPr>
              <a:buFont typeface="Symbol" panose="05050102010706020507" pitchFamily="18" charset="2"/>
              <a:buChar char="-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/>
              <a:t>Legged</a:t>
            </a:r>
            <a:r>
              <a:rPr lang="de-DE" sz="3200" dirty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 (1)</a:t>
            </a:r>
            <a:endParaRPr lang="de-DE" sz="320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6948264" y="2110051"/>
            <a:ext cx="2016224" cy="2259687"/>
            <a:chOff x="6125805" y="3563913"/>
            <a:chExt cx="2016224" cy="2259687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557" y="3563913"/>
              <a:ext cx="1188720" cy="1828800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6125805" y="5392713"/>
              <a:ext cx="2016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smtClean="0"/>
                <a:t>Atlas, </a:t>
              </a:r>
              <a:r>
                <a:rPr lang="de-DE" sz="1100" dirty="0" err="1" smtClean="0"/>
                <a:t>bipedal</a:t>
              </a:r>
              <a:r>
                <a:rPr lang="de-DE" sz="1100" dirty="0" smtClean="0"/>
                <a:t> </a:t>
              </a:r>
              <a:r>
                <a:rPr lang="de-DE" sz="1100" dirty="0" err="1" smtClean="0"/>
                <a:t>robot</a:t>
              </a:r>
              <a:r>
                <a:rPr lang="de-DE" sz="1100" dirty="0" smtClean="0"/>
                <a:t>, Boston Dynamics, 2013 [Q3]</a:t>
              </a:r>
              <a:endParaRPr lang="de-DE" sz="1100" dirty="0"/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t="6984" r="12572"/>
          <a:stretch/>
        </p:blipFill>
        <p:spPr>
          <a:xfrm>
            <a:off x="5292080" y="4581128"/>
            <a:ext cx="2091717" cy="17010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feld 9"/>
          <p:cNvSpPr txBox="1"/>
          <p:nvPr/>
        </p:nvSpPr>
        <p:spPr>
          <a:xfrm>
            <a:off x="5220072" y="6282205"/>
            <a:ext cx="2338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 smtClean="0"/>
              <a:t>Mantis</a:t>
            </a:r>
            <a:r>
              <a:rPr lang="de-DE" sz="1100" dirty="0" smtClean="0"/>
              <a:t> </a:t>
            </a:r>
            <a:r>
              <a:rPr lang="de-DE" sz="1100" dirty="0" err="1" smtClean="0"/>
              <a:t>hexapod</a:t>
            </a:r>
            <a:r>
              <a:rPr lang="de-DE" sz="1100" dirty="0" smtClean="0"/>
              <a:t> </a:t>
            </a:r>
            <a:r>
              <a:rPr lang="de-DE" sz="1100" dirty="0" err="1" smtClean="0"/>
              <a:t>walking</a:t>
            </a:r>
            <a:r>
              <a:rPr lang="de-DE" sz="1100" dirty="0" smtClean="0"/>
              <a:t> </a:t>
            </a:r>
            <a:r>
              <a:rPr lang="de-DE" sz="1100" dirty="0" err="1" smtClean="0"/>
              <a:t>machine</a:t>
            </a:r>
            <a:r>
              <a:rPr lang="de-DE" sz="1100" dirty="0" smtClean="0"/>
              <a:t>, </a:t>
            </a:r>
            <a:r>
              <a:rPr lang="de-DE" sz="1100" dirty="0" err="1" smtClean="0"/>
              <a:t>micromagic</a:t>
            </a:r>
            <a:r>
              <a:rPr lang="de-DE" sz="1100" dirty="0" smtClean="0"/>
              <a:t> </a:t>
            </a:r>
            <a:r>
              <a:rPr lang="de-DE" sz="1100" dirty="0" err="1" smtClean="0"/>
              <a:t>systems</a:t>
            </a:r>
            <a:r>
              <a:rPr lang="de-DE" sz="1100" dirty="0" smtClean="0"/>
              <a:t>, 2009 [B17]</a:t>
            </a:r>
            <a:endParaRPr lang="de-DE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683568" y="2092906"/>
            <a:ext cx="360040" cy="144016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630574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2" y="1368276"/>
            <a:ext cx="8537574" cy="3644900"/>
          </a:xfrm>
          <a:prstGeom prst="rect">
            <a:avLst/>
          </a:prstGeom>
        </p:spPr>
        <p:txBody>
          <a:bodyPr/>
          <a:lstStyle/>
          <a:p>
            <a:pPr marL="350520" indent="0">
              <a:buNone/>
            </a:pPr>
            <a:r>
              <a:rPr lang="en-GB" b="1" dirty="0" smtClean="0">
                <a:solidFill>
                  <a:schemeClr val="accent2"/>
                </a:solidFill>
              </a:rPr>
              <a:t>The leg</a:t>
            </a:r>
          </a:p>
          <a:p>
            <a:r>
              <a:rPr lang="en-GB" dirty="0" smtClean="0"/>
              <a:t>Adding joints = adding degrees of freedom (DOF)</a:t>
            </a:r>
            <a:endParaRPr lang="en-GB" u="sng" dirty="0" smtClean="0"/>
          </a:p>
          <a:p>
            <a:r>
              <a:rPr lang="en-GB" dirty="0"/>
              <a:t>Adding DOF =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/>
              <a:t>increasing </a:t>
            </a:r>
            <a:r>
              <a:rPr lang="en-GB" dirty="0" err="1">
                <a:sym typeface="Wingdings" panose="05000000000000000000" pitchFamily="2" charset="2"/>
              </a:rPr>
              <a:t>maneuverability</a:t>
            </a:r>
            <a:endParaRPr lang="en-GB" dirty="0">
              <a:sym typeface="Wingdings" panose="05000000000000000000" pitchFamily="2" charset="2"/>
            </a:endParaRPr>
          </a:p>
          <a:p>
            <a:pPr marL="350520" indent="0">
              <a:lnSpc>
                <a:spcPct val="100000"/>
              </a:lnSpc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/>
              <a:t>increasing power consumption and weight of the robot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/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/>
              <a:t>controlling becomes more </a:t>
            </a:r>
            <a:r>
              <a:rPr lang="en-GB" dirty="0" smtClean="0"/>
              <a:t>complex</a:t>
            </a:r>
            <a:endParaRPr lang="en-GB" u="sng" dirty="0" smtClean="0"/>
          </a:p>
          <a:p>
            <a:pPr>
              <a:lnSpc>
                <a:spcPct val="200000"/>
              </a:lnSpc>
            </a:pPr>
            <a:r>
              <a:rPr lang="en-GB" u="sng" dirty="0" smtClean="0"/>
              <a:t>Minimum of 2 DOF </a:t>
            </a:r>
            <a:r>
              <a:rPr lang="en-GB" dirty="0" smtClean="0"/>
              <a:t>required for moving leg forward: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→ a </a:t>
            </a:r>
            <a:r>
              <a:rPr lang="en-GB" dirty="0" smtClean="0">
                <a:solidFill>
                  <a:srgbClr val="C81D00"/>
                </a:solidFill>
                <a:sym typeface="Wingdings" panose="05000000000000000000" pitchFamily="2" charset="2"/>
              </a:rPr>
              <a:t>lift</a:t>
            </a:r>
            <a:r>
              <a:rPr lang="en-GB" dirty="0" smtClean="0">
                <a:sym typeface="Wingdings" panose="05000000000000000000" pitchFamily="2" charset="2"/>
              </a:rPr>
              <a:t> and a </a:t>
            </a:r>
            <a:r>
              <a:rPr lang="en-GB" dirty="0" smtClean="0">
                <a:solidFill>
                  <a:srgbClr val="C81D00"/>
                </a:solidFill>
                <a:sym typeface="Wingdings" panose="05000000000000000000" pitchFamily="2" charset="2"/>
              </a:rPr>
              <a:t>swing</a:t>
            </a:r>
            <a:r>
              <a:rPr lang="en-GB" dirty="0" smtClean="0">
                <a:sym typeface="Wingdings" panose="05000000000000000000" pitchFamily="2" charset="2"/>
              </a:rPr>
              <a:t> motion</a:t>
            </a:r>
            <a:endParaRPr lang="en-GB" dirty="0" smtClean="0"/>
          </a:p>
          <a:p>
            <a:pPr>
              <a:lnSpc>
                <a:spcPct val="200000"/>
              </a:lnSpc>
            </a:pPr>
            <a:r>
              <a:rPr lang="en-GB" dirty="0" smtClean="0"/>
              <a:t>3 DOF for each leg in most cases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>
                <a:sym typeface="Wingdings" panose="05000000000000000000" pitchFamily="2" charset="2"/>
              </a:rPr>
              <a:t>	→ </a:t>
            </a:r>
            <a:r>
              <a:rPr lang="en-GB" dirty="0"/>
              <a:t>travel in rougher terrain </a:t>
            </a:r>
            <a:endParaRPr lang="en-GB" dirty="0" smtClean="0"/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>
                <a:sym typeface="Wingdings" panose="05000000000000000000" pitchFamily="2" charset="2"/>
              </a:rPr>
              <a:t>	→ </a:t>
            </a:r>
            <a:r>
              <a:rPr lang="en-GB" dirty="0" smtClean="0"/>
              <a:t>do </a:t>
            </a:r>
            <a:r>
              <a:rPr lang="en-GB" dirty="0"/>
              <a:t>more complex </a:t>
            </a:r>
            <a:r>
              <a:rPr lang="en-GB" dirty="0" smtClean="0"/>
              <a:t>manoeuvres</a:t>
            </a:r>
          </a:p>
          <a:p>
            <a:pPr marL="350520" indent="0">
              <a:buNone/>
            </a:pPr>
            <a:endParaRPr lang="en-GB" dirty="0" smtClean="0"/>
          </a:p>
          <a:p>
            <a:pPr marL="350520" indent="0">
              <a:buNone/>
            </a:pPr>
            <a:endParaRPr lang="en-GB" dirty="0" smtClean="0"/>
          </a:p>
          <a:p>
            <a:pPr marL="350520" indent="0">
              <a:buNone/>
            </a:pPr>
            <a:endParaRPr lang="en-GB" dirty="0"/>
          </a:p>
          <a:p>
            <a:pPr marL="35052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/>
              <a:t>Legged</a:t>
            </a:r>
            <a:r>
              <a:rPr lang="de-DE" sz="3200" dirty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 (2)</a:t>
            </a:r>
            <a:endParaRPr lang="de-DE" sz="320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664040" y="4293096"/>
            <a:ext cx="2808314" cy="2111169"/>
            <a:chOff x="6084167" y="2204864"/>
            <a:chExt cx="2808314" cy="211116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84" b="24017"/>
            <a:stretch/>
          </p:blipFill>
          <p:spPr>
            <a:xfrm>
              <a:off x="6084167" y="2204864"/>
              <a:ext cx="2576598" cy="182081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feld 4"/>
            <p:cNvSpPr txBox="1"/>
            <p:nvPr/>
          </p:nvSpPr>
          <p:spPr>
            <a:xfrm>
              <a:off x="6300193" y="4054423"/>
              <a:ext cx="2592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 smtClean="0"/>
                <a:t>Example</a:t>
              </a:r>
              <a:r>
                <a:rPr lang="de-DE" sz="1100" dirty="0" smtClean="0"/>
                <a:t> </a:t>
              </a:r>
              <a:r>
                <a:rPr lang="de-DE" sz="1100" dirty="0" err="1" smtClean="0"/>
                <a:t>of</a:t>
              </a:r>
              <a:r>
                <a:rPr lang="de-DE" sz="1100" dirty="0" smtClean="0"/>
                <a:t> a leg </a:t>
              </a:r>
              <a:r>
                <a:rPr lang="de-DE" sz="1100" dirty="0" err="1" smtClean="0"/>
                <a:t>with</a:t>
              </a:r>
              <a:r>
                <a:rPr lang="de-DE" sz="1100" dirty="0" smtClean="0"/>
                <a:t> 3 DOF [Q1]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3007356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2" y="1368276"/>
            <a:ext cx="8537574" cy="3644900"/>
          </a:xfrm>
          <a:prstGeom prst="rect">
            <a:avLst/>
          </a:prstGeom>
        </p:spPr>
        <p:txBody>
          <a:bodyPr/>
          <a:lstStyle/>
          <a:p>
            <a:pPr marL="350520" indent="0">
              <a:buNone/>
            </a:pPr>
            <a:r>
              <a:rPr lang="en-GB" b="1" dirty="0" smtClean="0">
                <a:solidFill>
                  <a:schemeClr val="accent2"/>
                </a:solidFill>
              </a:rPr>
              <a:t>Stability during walking – static/dynamic stability</a:t>
            </a:r>
          </a:p>
          <a:p>
            <a:pPr>
              <a:lnSpc>
                <a:spcPct val="200000"/>
              </a:lnSpc>
            </a:pPr>
            <a:r>
              <a:rPr lang="en-GB" dirty="0"/>
              <a:t>During walking some legs are lifted</a:t>
            </a:r>
            <a:r>
              <a:rPr lang="de-DE" dirty="0"/>
              <a:t>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/>
              <a:t>   –Thus loosing stability</a:t>
            </a:r>
            <a:r>
              <a:rPr lang="en-GB" dirty="0" smtClean="0"/>
              <a:t>?</a:t>
            </a:r>
          </a:p>
          <a:p>
            <a:r>
              <a:rPr lang="en-GB" dirty="0" smtClean="0"/>
              <a:t>The fewer </a:t>
            </a:r>
            <a:r>
              <a:rPr lang="en-GB" dirty="0"/>
              <a:t>legs the more complicated becomes locomotion</a:t>
            </a:r>
            <a:endParaRPr lang="de-DE" dirty="0"/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>
                <a:sym typeface="Wingdings" panose="05000000000000000000" pitchFamily="2" charset="2"/>
              </a:rPr>
              <a:t>	→ </a:t>
            </a:r>
            <a:r>
              <a:rPr lang="en-GB" dirty="0" smtClean="0"/>
              <a:t>At </a:t>
            </a:r>
            <a:r>
              <a:rPr lang="en-GB" dirty="0"/>
              <a:t>least </a:t>
            </a:r>
            <a:r>
              <a:rPr lang="en-GB" dirty="0" smtClean="0"/>
              <a:t>3 </a:t>
            </a:r>
            <a:r>
              <a:rPr lang="en-GB" dirty="0"/>
              <a:t>legs are required for static </a:t>
            </a:r>
            <a:r>
              <a:rPr lang="en-GB" dirty="0" smtClean="0"/>
              <a:t>stability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Static walking requires</a:t>
            </a:r>
            <a:r>
              <a:rPr lang="de-DE" dirty="0" smtClean="0"/>
              <a:t> </a:t>
            </a:r>
            <a:r>
              <a:rPr lang="en-GB" dirty="0" smtClean="0"/>
              <a:t>at </a:t>
            </a:r>
            <a:r>
              <a:rPr lang="en-GB" dirty="0"/>
              <a:t>least 6 </a:t>
            </a:r>
            <a:r>
              <a:rPr lang="en-GB" dirty="0" smtClean="0"/>
              <a:t>legs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>
                <a:sym typeface="Wingdings" panose="05000000000000000000" pitchFamily="2" charset="2"/>
              </a:rPr>
              <a:t>	→ </a:t>
            </a:r>
            <a:r>
              <a:rPr lang="en-GB" dirty="0" smtClean="0"/>
              <a:t>more complex controlling,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/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→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/>
              <a:t>power </a:t>
            </a:r>
            <a:r>
              <a:rPr lang="de-DE" dirty="0" err="1" smtClean="0"/>
              <a:t>consumption</a:t>
            </a:r>
            <a:endParaRPr lang="en-GB" dirty="0" smtClean="0"/>
          </a:p>
          <a:p>
            <a:pPr>
              <a:lnSpc>
                <a:spcPct val="200000"/>
              </a:lnSpc>
            </a:pPr>
            <a:r>
              <a:rPr lang="en-GB" dirty="0" smtClean="0"/>
              <a:t>Bipedal robots are just dynamically stable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GB" dirty="0" smtClean="0"/>
              <a:t>	</a:t>
            </a:r>
            <a:r>
              <a:rPr lang="en-GB" dirty="0" smtClean="0">
                <a:sym typeface="Wingdings" panose="05000000000000000000" pitchFamily="2" charset="2"/>
              </a:rPr>
              <a:t>→ </a:t>
            </a:r>
            <a:r>
              <a:rPr lang="en-GB" dirty="0" smtClean="0"/>
              <a:t>continuous balance-correcting is needed</a:t>
            </a:r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/>
              <a:t>Legged</a:t>
            </a:r>
            <a:r>
              <a:rPr lang="de-DE" sz="3200" dirty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 (3)</a:t>
            </a:r>
            <a:endParaRPr lang="de-DE" sz="320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6176712" y="3190726"/>
            <a:ext cx="2912308" cy="3622614"/>
            <a:chOff x="4861829" y="2708920"/>
            <a:chExt cx="2912308" cy="362261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25" b="7553"/>
            <a:stretch/>
          </p:blipFill>
          <p:spPr>
            <a:xfrm>
              <a:off x="5436096" y="2708920"/>
              <a:ext cx="1763774" cy="327175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feld 8"/>
            <p:cNvSpPr txBox="1"/>
            <p:nvPr/>
          </p:nvSpPr>
          <p:spPr>
            <a:xfrm>
              <a:off x="4861829" y="6069924"/>
              <a:ext cx="29123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 smtClean="0"/>
                <a:t>Static</a:t>
              </a:r>
              <a:r>
                <a:rPr lang="de-DE" sz="1100" dirty="0" smtClean="0"/>
                <a:t> </a:t>
              </a:r>
              <a:r>
                <a:rPr lang="de-DE" sz="1100" dirty="0" err="1" smtClean="0"/>
                <a:t>walking</a:t>
              </a:r>
              <a:r>
                <a:rPr lang="de-DE" sz="1100" dirty="0" smtClean="0"/>
                <a:t> </a:t>
              </a:r>
              <a:r>
                <a:rPr lang="de-DE" sz="1100" dirty="0" err="1" smtClean="0"/>
                <a:t>with</a:t>
              </a:r>
              <a:r>
                <a:rPr lang="de-DE" sz="1100" dirty="0" smtClean="0"/>
                <a:t> 6 </a:t>
              </a:r>
              <a:r>
                <a:rPr lang="de-DE" sz="1100" dirty="0" err="1" smtClean="0"/>
                <a:t>legs</a:t>
              </a:r>
              <a:r>
                <a:rPr lang="de-DE" sz="1100" dirty="0" smtClean="0"/>
                <a:t> [Q1]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678574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Gabriel\Dropbox\SDIR\Präsentation\pics\H_KUKA_omniMove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2" y="4027884"/>
            <a:ext cx="5372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412776"/>
            <a:ext cx="8537574" cy="3644900"/>
          </a:xfrm>
        </p:spPr>
        <p:txBody>
          <a:bodyPr/>
          <a:lstStyle/>
          <a:p>
            <a:pPr marL="350520" indent="0">
              <a:buNone/>
            </a:pPr>
            <a:r>
              <a:rPr lang="de-DE" b="1" dirty="0" smtClean="0">
                <a:solidFill>
                  <a:schemeClr val="accent2"/>
                </a:solidFill>
              </a:rPr>
              <a:t>Basic</a:t>
            </a:r>
            <a:endParaRPr lang="de-DE" dirty="0" smtClean="0"/>
          </a:p>
          <a:p>
            <a:r>
              <a:rPr lang="de-DE" dirty="0" smtClean="0"/>
              <a:t>Most </a:t>
            </a:r>
            <a:r>
              <a:rPr lang="de-DE" dirty="0" err="1" smtClean="0"/>
              <a:t>appropiate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applications</a:t>
            </a:r>
            <a:endParaRPr lang="de-DE" dirty="0" smtClean="0"/>
          </a:p>
          <a:p>
            <a:r>
              <a:rPr lang="de-DE" dirty="0" smtClean="0"/>
              <a:t>Most </a:t>
            </a:r>
            <a:r>
              <a:rPr lang="de-DE" dirty="0" err="1" smtClean="0"/>
              <a:t>popular</a:t>
            </a:r>
            <a:r>
              <a:rPr lang="de-DE" dirty="0" smtClean="0"/>
              <a:t> </a:t>
            </a:r>
            <a:r>
              <a:rPr lang="de-DE" dirty="0" err="1" smtClean="0"/>
              <a:t>locomotion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endParaRPr lang="de-DE" dirty="0" smtClean="0"/>
          </a:p>
          <a:p>
            <a:r>
              <a:rPr lang="de-DE" dirty="0" smtClean="0"/>
              <a:t>Simple </a:t>
            </a:r>
            <a:r>
              <a:rPr lang="de-DE" dirty="0" err="1" smtClean="0"/>
              <a:t>mechanical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r>
              <a:rPr lang="de-DE" dirty="0" smtClean="0"/>
              <a:t>Easy </a:t>
            </a:r>
            <a:r>
              <a:rPr lang="de-DE" dirty="0" err="1" smtClean="0"/>
              <a:t>balance</a:t>
            </a:r>
            <a:endParaRPr lang="de-DE" dirty="0" smtClean="0"/>
          </a:p>
          <a:p>
            <a:r>
              <a:rPr lang="de-DE" dirty="0" err="1" smtClean="0"/>
              <a:t>Very</a:t>
            </a:r>
            <a:r>
              <a:rPr lang="de-DE" dirty="0" smtClean="0"/>
              <a:t> high </a:t>
            </a:r>
            <a:r>
              <a:rPr lang="de-DE" dirty="0" err="1" smtClean="0"/>
              <a:t>efficiency</a:t>
            </a:r>
            <a:r>
              <a:rPr lang="de-DE" dirty="0" smtClean="0"/>
              <a:t> </a:t>
            </a:r>
            <a:r>
              <a:rPr lang="de-DE" dirty="0" err="1" smtClean="0"/>
              <a:t>ratings</a:t>
            </a:r>
            <a:endParaRPr lang="de-DE" dirty="0" smtClean="0"/>
          </a:p>
          <a:p>
            <a:r>
              <a:rPr lang="de-DE" dirty="0" smtClean="0"/>
              <a:t>Size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wheels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compensate</a:t>
            </a:r>
            <a:endParaRPr lang="de-DE" dirty="0"/>
          </a:p>
          <a:p>
            <a:pPr marL="350520" indent="0">
              <a:buNone/>
            </a:pPr>
            <a:r>
              <a:rPr lang="de-DE" dirty="0"/>
              <a:t> </a:t>
            </a:r>
            <a:r>
              <a:rPr lang="de-DE" dirty="0" smtClean="0"/>
              <a:t>  environmental </a:t>
            </a:r>
            <a:r>
              <a:rPr lang="de-DE" dirty="0" err="1" smtClean="0"/>
              <a:t>constrains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Wheeled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 (1)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8483139" y="643359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[B18]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397103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Wheeled</a:t>
            </a:r>
            <a:r>
              <a:rPr lang="de-DE" dirty="0" smtClean="0"/>
              <a:t> </a:t>
            </a:r>
            <a:r>
              <a:rPr lang="de-DE" dirty="0" err="1" smtClean="0"/>
              <a:t>locomotion</a:t>
            </a:r>
            <a:r>
              <a:rPr lang="de-DE" dirty="0" smtClean="0"/>
              <a:t> (2)</a:t>
            </a:r>
            <a:endParaRPr lang="de-DE" dirty="0"/>
          </a:p>
        </p:txBody>
      </p:sp>
      <p:sp>
        <p:nvSpPr>
          <p:cNvPr id="4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50520" indent="0">
              <a:buNone/>
            </a:pPr>
            <a:r>
              <a:rPr lang="de-DE" b="1" dirty="0" err="1" smtClean="0">
                <a:solidFill>
                  <a:schemeClr val="accent2"/>
                </a:solidFill>
              </a:rPr>
              <a:t>Stability</a:t>
            </a:r>
            <a:endParaRPr lang="de-DE" b="1" dirty="0" smtClean="0">
              <a:solidFill>
                <a:schemeClr val="accent2"/>
              </a:solidFill>
            </a:endParaRPr>
          </a:p>
          <a:p>
            <a:r>
              <a:rPr lang="de-DE" b="1" dirty="0" smtClean="0">
                <a:solidFill>
                  <a:schemeClr val="tx1"/>
                </a:solidFill>
              </a:rPr>
              <a:t>3 </a:t>
            </a:r>
            <a:r>
              <a:rPr lang="de-DE" b="1" dirty="0" err="1" smtClean="0">
                <a:solidFill>
                  <a:schemeClr val="tx1"/>
                </a:solidFill>
              </a:rPr>
              <a:t>wheels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always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stable</a:t>
            </a:r>
            <a:endParaRPr lang="de-DE" b="1" dirty="0">
              <a:solidFill>
                <a:schemeClr val="tx1"/>
              </a:solidFill>
            </a:endParaRPr>
          </a:p>
          <a:p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dirty="0" err="1" smtClean="0">
                <a:solidFill>
                  <a:schemeClr val="tx1"/>
                </a:solidFill>
              </a:rPr>
              <a:t>wheels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can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be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stable</a:t>
            </a:r>
            <a:endParaRPr lang="de-DE" b="1" dirty="0" smtClean="0">
              <a:solidFill>
                <a:schemeClr val="tx1"/>
              </a:solidFill>
            </a:endParaRPr>
          </a:p>
          <a:p>
            <a:pPr marL="350520" indent="0">
              <a:buNone/>
            </a:pPr>
            <a:r>
              <a:rPr lang="de-DE" b="1" dirty="0" smtClean="0">
                <a:solidFill>
                  <a:schemeClr val="accent2"/>
                </a:solidFill>
              </a:rPr>
              <a:t>Environment</a:t>
            </a:r>
          </a:p>
          <a:p>
            <a:r>
              <a:rPr lang="de-DE" b="1" dirty="0" err="1" smtClean="0">
                <a:solidFill>
                  <a:schemeClr val="tx1"/>
                </a:solidFill>
              </a:rPr>
              <a:t>Biggest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limitation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smtClean="0">
                <a:solidFill>
                  <a:schemeClr val="tx1"/>
                </a:solidFill>
              </a:rPr>
              <a:t>→ </a:t>
            </a:r>
            <a:r>
              <a:rPr lang="de-DE" b="1" dirty="0" err="1" smtClean="0">
                <a:solidFill>
                  <a:schemeClr val="tx1"/>
                </a:solidFill>
              </a:rPr>
              <a:t>best</a:t>
            </a:r>
            <a:r>
              <a:rPr lang="de-DE" b="1" dirty="0" smtClean="0">
                <a:solidFill>
                  <a:schemeClr val="tx1"/>
                </a:solidFill>
              </a:rPr>
              <a:t> on </a:t>
            </a:r>
            <a:r>
              <a:rPr lang="de-DE" b="1" dirty="0" err="1" smtClean="0">
                <a:solidFill>
                  <a:schemeClr val="tx1"/>
                </a:solidFill>
              </a:rPr>
              <a:t>planar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surfaces</a:t>
            </a:r>
            <a:endParaRPr lang="de-DE" b="1" dirty="0" smtClean="0">
              <a:solidFill>
                <a:schemeClr val="tx1"/>
              </a:solidFill>
            </a:endParaRPr>
          </a:p>
          <a:p>
            <a:r>
              <a:rPr lang="de-DE" b="1" dirty="0" err="1" smtClean="0">
                <a:solidFill>
                  <a:schemeClr val="tx1"/>
                </a:solidFill>
              </a:rPr>
              <a:t>Wheel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size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compensate</a:t>
            </a:r>
            <a:r>
              <a:rPr lang="de-DE" b="1" dirty="0" smtClean="0">
                <a:solidFill>
                  <a:schemeClr val="tx1"/>
                </a:solidFill>
              </a:rPr>
              <a:t> environmental </a:t>
            </a:r>
            <a:r>
              <a:rPr lang="de-DE" b="1" dirty="0" err="1" smtClean="0">
                <a:solidFill>
                  <a:schemeClr val="tx1"/>
                </a:solidFill>
              </a:rPr>
              <a:t>contrains</a:t>
            </a:r>
            <a:endParaRPr lang="de-DE" b="1" dirty="0" smtClean="0">
              <a:solidFill>
                <a:schemeClr val="tx1"/>
              </a:solidFill>
            </a:endParaRPr>
          </a:p>
          <a:p>
            <a:pPr marL="350520" indent="0">
              <a:buNone/>
            </a:pPr>
            <a:r>
              <a:rPr lang="de-DE" b="1" dirty="0" err="1" smtClean="0">
                <a:solidFill>
                  <a:schemeClr val="accent6"/>
                </a:solidFill>
              </a:rPr>
              <a:t>Velocity</a:t>
            </a:r>
            <a:endParaRPr lang="de-DE" b="1" dirty="0" smtClean="0">
              <a:solidFill>
                <a:schemeClr val="accent6"/>
              </a:solidFill>
            </a:endParaRPr>
          </a:p>
          <a:p>
            <a:r>
              <a:rPr lang="de-DE" b="1" dirty="0" smtClean="0">
                <a:solidFill>
                  <a:schemeClr val="tx1"/>
                </a:solidFill>
              </a:rPr>
              <a:t>Fastest </a:t>
            </a:r>
            <a:r>
              <a:rPr lang="de-DE" b="1" dirty="0" err="1" smtClean="0">
                <a:solidFill>
                  <a:schemeClr val="tx1"/>
                </a:solidFill>
              </a:rPr>
              <a:t>movement</a:t>
            </a:r>
            <a:endParaRPr lang="de-DE" b="1" dirty="0" smtClean="0">
              <a:solidFill>
                <a:schemeClr val="tx1"/>
              </a:solidFill>
            </a:endParaRPr>
          </a:p>
          <a:p>
            <a:pPr marL="350520" indent="0">
              <a:buNone/>
            </a:pPr>
            <a:r>
              <a:rPr lang="de-DE" b="1" dirty="0" err="1" smtClean="0">
                <a:solidFill>
                  <a:schemeClr val="accent6"/>
                </a:solidFill>
              </a:rPr>
              <a:t>Energy</a:t>
            </a:r>
            <a:r>
              <a:rPr lang="de-DE" b="1" dirty="0" smtClean="0">
                <a:solidFill>
                  <a:schemeClr val="accent6"/>
                </a:solidFill>
              </a:rPr>
              <a:t> </a:t>
            </a:r>
            <a:r>
              <a:rPr lang="de-DE" b="1" dirty="0" err="1" smtClean="0">
                <a:solidFill>
                  <a:schemeClr val="accent6"/>
                </a:solidFill>
              </a:rPr>
              <a:t>efficiency</a:t>
            </a:r>
            <a:endParaRPr lang="de-DE" b="1" dirty="0" smtClean="0">
              <a:solidFill>
                <a:schemeClr val="accent6"/>
              </a:solidFill>
            </a:endParaRPr>
          </a:p>
          <a:p>
            <a:r>
              <a:rPr lang="de-DE" b="1" dirty="0" smtClean="0">
                <a:solidFill>
                  <a:schemeClr val="tx1"/>
                </a:solidFill>
              </a:rPr>
              <a:t>Wheels </a:t>
            </a:r>
            <a:r>
              <a:rPr lang="de-DE" b="1" dirty="0" err="1" smtClean="0">
                <a:solidFill>
                  <a:schemeClr val="tx1"/>
                </a:solidFill>
              </a:rPr>
              <a:t>use</a:t>
            </a:r>
            <a:r>
              <a:rPr lang="de-DE" b="1" dirty="0" smtClean="0">
                <a:solidFill>
                  <a:schemeClr val="tx1"/>
                </a:solidFill>
              </a:rPr>
              <a:t> simple </a:t>
            </a:r>
            <a:r>
              <a:rPr lang="de-DE" b="1" dirty="0" err="1" smtClean="0">
                <a:solidFill>
                  <a:schemeClr val="tx1"/>
                </a:solidFill>
              </a:rPr>
              <a:t>mechanics</a:t>
            </a:r>
            <a:r>
              <a:rPr lang="de-DE" b="1" dirty="0" smtClean="0">
                <a:solidFill>
                  <a:schemeClr val="tx1"/>
                </a:solidFill>
              </a:rPr>
              <a:t> → </a:t>
            </a:r>
            <a:r>
              <a:rPr lang="de-DE" b="1" dirty="0" err="1" smtClean="0">
                <a:solidFill>
                  <a:schemeClr val="tx1"/>
                </a:solidFill>
              </a:rPr>
              <a:t>best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e.e</a:t>
            </a:r>
            <a:r>
              <a:rPr lang="de-DE" b="1" dirty="0" smtClean="0">
                <a:solidFill>
                  <a:schemeClr val="tx1"/>
                </a:solidFill>
              </a:rPr>
              <a:t>., but limited </a:t>
            </a:r>
            <a:r>
              <a:rPr lang="de-DE" b="1" dirty="0" err="1" smtClean="0">
                <a:solidFill>
                  <a:schemeClr val="tx1"/>
                </a:solidFill>
              </a:rPr>
              <a:t>to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planar</a:t>
            </a:r>
            <a:r>
              <a:rPr lang="de-DE" b="1" dirty="0" smtClean="0">
                <a:solidFill>
                  <a:schemeClr val="tx1"/>
                </a:solidFill>
              </a:rPr>
              <a:t> surf.</a:t>
            </a:r>
          </a:p>
          <a:p>
            <a:pPr marL="350520" indent="0">
              <a:buNone/>
            </a:pPr>
            <a:r>
              <a:rPr lang="de-DE" b="1" dirty="0" err="1" smtClean="0">
                <a:solidFill>
                  <a:schemeClr val="accent6"/>
                </a:solidFill>
              </a:rPr>
              <a:t>Degrees</a:t>
            </a:r>
            <a:r>
              <a:rPr lang="de-DE" b="1" dirty="0" smtClean="0">
                <a:solidFill>
                  <a:schemeClr val="accent6"/>
                </a:solidFill>
              </a:rPr>
              <a:t> </a:t>
            </a:r>
            <a:r>
              <a:rPr lang="de-DE" b="1" dirty="0" err="1" smtClean="0">
                <a:solidFill>
                  <a:schemeClr val="accent6"/>
                </a:solidFill>
              </a:rPr>
              <a:t>of</a:t>
            </a:r>
            <a:r>
              <a:rPr lang="de-DE" b="1" dirty="0" smtClean="0">
                <a:solidFill>
                  <a:schemeClr val="accent6"/>
                </a:solidFill>
              </a:rPr>
              <a:t> </a:t>
            </a:r>
            <a:r>
              <a:rPr lang="de-DE" b="1" dirty="0" err="1" smtClean="0">
                <a:solidFill>
                  <a:schemeClr val="accent6"/>
                </a:solidFill>
              </a:rPr>
              <a:t>fredom</a:t>
            </a:r>
            <a:endParaRPr lang="de-DE" b="1" dirty="0" smtClean="0">
              <a:solidFill>
                <a:schemeClr val="accent6"/>
              </a:solidFill>
            </a:endParaRPr>
          </a:p>
          <a:p>
            <a:r>
              <a:rPr lang="de-DE" b="1" dirty="0" err="1" smtClean="0">
                <a:solidFill>
                  <a:schemeClr val="tx1"/>
                </a:solidFill>
              </a:rPr>
              <a:t>Omnidrive</a:t>
            </a:r>
            <a:r>
              <a:rPr lang="de-DE" b="1" dirty="0" smtClean="0">
                <a:solidFill>
                  <a:schemeClr val="tx1"/>
                </a:solidFill>
              </a:rPr>
              <a:t> → 3DOFs</a:t>
            </a:r>
          </a:p>
          <a:p>
            <a:r>
              <a:rPr lang="de-DE" b="1" dirty="0" smtClean="0">
                <a:solidFill>
                  <a:schemeClr val="tx1"/>
                </a:solidFill>
              </a:rPr>
              <a:t>Need </a:t>
            </a:r>
            <a:r>
              <a:rPr lang="de-DE" b="1" dirty="0" err="1" smtClean="0">
                <a:solidFill>
                  <a:schemeClr val="tx1"/>
                </a:solidFill>
              </a:rPr>
              <a:t>more</a:t>
            </a:r>
            <a:r>
              <a:rPr lang="de-DE" b="1" dirty="0" smtClean="0">
                <a:solidFill>
                  <a:schemeClr val="tx1"/>
                </a:solidFill>
              </a:rPr>
              <a:t>, </a:t>
            </a:r>
            <a:r>
              <a:rPr lang="de-DE" b="1" dirty="0" err="1" smtClean="0">
                <a:solidFill>
                  <a:schemeClr val="tx1"/>
                </a:solidFill>
              </a:rPr>
              <a:t>need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special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mechanisms</a:t>
            </a:r>
            <a:endParaRPr lang="de-DE" b="1" dirty="0" smtClean="0">
              <a:solidFill>
                <a:schemeClr val="tx1"/>
              </a:solidFill>
            </a:endParaRPr>
          </a:p>
          <a:p>
            <a:endParaRPr lang="de-DE" b="1" dirty="0" smtClean="0">
              <a:solidFill>
                <a:schemeClr val="tx1"/>
              </a:solidFill>
            </a:endParaRPr>
          </a:p>
          <a:p>
            <a:pPr marL="350520" indent="0">
              <a:buNone/>
            </a:pPr>
            <a:endParaRPr lang="de-DE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2923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75" y="4021583"/>
            <a:ext cx="5711825" cy="387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196752"/>
            <a:ext cx="9143998" cy="3644900"/>
          </a:xfrm>
        </p:spPr>
        <p:txBody>
          <a:bodyPr/>
          <a:lstStyle/>
          <a:p>
            <a:pPr marL="693420" indent="-3429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de-DE" dirty="0" smtClean="0"/>
              <a:t>Standard </a:t>
            </a:r>
            <a:r>
              <a:rPr lang="de-DE" dirty="0" err="1" smtClean="0"/>
              <a:t>wheel</a:t>
            </a:r>
            <a:endParaRPr lang="de-DE" dirty="0" smtClean="0"/>
          </a:p>
          <a:p>
            <a:pPr marL="350520" lvl="2" indent="0">
              <a:lnSpc>
                <a:spcPct val="100000"/>
              </a:lnSpc>
              <a:buNone/>
            </a:pPr>
            <a:r>
              <a:rPr lang="de-DE" dirty="0" smtClean="0"/>
              <a:t>	2DOFs: Rotation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axe</a:t>
            </a:r>
            <a:r>
              <a:rPr lang="de-DE" dirty="0" smtClean="0"/>
              <a:t> (1)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(2)</a:t>
            </a:r>
          </a:p>
          <a:p>
            <a:pPr marL="693420" indent="-3429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de-DE" dirty="0" smtClean="0"/>
              <a:t>Castor </a:t>
            </a:r>
            <a:r>
              <a:rPr lang="de-DE" dirty="0" err="1" smtClean="0"/>
              <a:t>wheel</a:t>
            </a:r>
            <a:endParaRPr lang="de-DE" dirty="0" smtClean="0"/>
          </a:p>
          <a:p>
            <a:pPr marL="350520" lvl="2" indent="0">
              <a:lnSpc>
                <a:spcPct val="100000"/>
              </a:lnSpc>
              <a:buNone/>
            </a:pPr>
            <a:r>
              <a:rPr lang="de-DE" dirty="0" smtClean="0"/>
              <a:t>	2 DOFs: </a:t>
            </a:r>
            <a:r>
              <a:rPr lang="de-DE" dirty="0" err="1" smtClean="0"/>
              <a:t>Roation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axe</a:t>
            </a:r>
            <a:r>
              <a:rPr lang="de-DE" dirty="0" smtClean="0"/>
              <a:t> (1)</a:t>
            </a:r>
          </a:p>
          <a:p>
            <a:pPr marL="350520" lvl="2" indent="0">
              <a:lnSpc>
                <a:spcPct val="100000"/>
              </a:lnSpc>
              <a:buNone/>
            </a:pPr>
            <a:r>
              <a:rPr lang="de-DE" dirty="0"/>
              <a:t>	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(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 smtClean="0"/>
              <a:t>)(2)</a:t>
            </a:r>
          </a:p>
          <a:p>
            <a:pPr marL="693420" indent="-3429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de-DE" dirty="0" err="1" smtClean="0"/>
              <a:t>Swedish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endParaRPr lang="de-DE" dirty="0" smtClean="0"/>
          </a:p>
          <a:p>
            <a:pPr marL="350520" lvl="1" indent="0">
              <a:lnSpc>
                <a:spcPct val="100000"/>
              </a:lnSpc>
              <a:buNone/>
            </a:pPr>
            <a:r>
              <a:rPr lang="de-DE" dirty="0" smtClean="0"/>
              <a:t>	3 DOFs: Rotation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axe</a:t>
            </a:r>
            <a:r>
              <a:rPr lang="de-DE" dirty="0" smtClean="0"/>
              <a:t> (1),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(2)</a:t>
            </a:r>
          </a:p>
          <a:p>
            <a:pPr marL="350520" lvl="1" indent="0">
              <a:lnSpc>
                <a:spcPct val="100000"/>
              </a:lnSpc>
              <a:buNone/>
            </a:pPr>
            <a:r>
              <a:rPr lang="de-DE" dirty="0"/>
              <a:t>	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rollers</a:t>
            </a:r>
            <a:r>
              <a:rPr lang="de-DE" dirty="0" smtClean="0"/>
              <a:t> (3) → </a:t>
            </a:r>
            <a:r>
              <a:rPr lang="de-DE" dirty="0" err="1" smtClean="0"/>
              <a:t>omnidirectional</a:t>
            </a:r>
            <a:endParaRPr lang="de-DE" dirty="0" smtClean="0"/>
          </a:p>
          <a:p>
            <a:pPr marL="693420" indent="-3429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de-DE" dirty="0" smtClean="0"/>
              <a:t>Ball / </a:t>
            </a: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endParaRPr lang="de-DE" dirty="0" smtClean="0"/>
          </a:p>
          <a:p>
            <a:pPr marL="350520" indent="0">
              <a:lnSpc>
                <a:spcPct val="100000"/>
              </a:lnSpc>
              <a:buSzPct val="100000"/>
              <a:buNone/>
            </a:pPr>
            <a:r>
              <a:rPr lang="de-DE" dirty="0"/>
              <a:t>	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realization</a:t>
            </a:r>
            <a:r>
              <a:rPr lang="de-DE" dirty="0" smtClean="0"/>
              <a:t> → </a:t>
            </a:r>
            <a:r>
              <a:rPr lang="de-DE" dirty="0" err="1" smtClean="0"/>
              <a:t>omnidirectional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DOF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69978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6046" y="685800"/>
            <a:ext cx="8537574" cy="457200"/>
          </a:xfrm>
        </p:spPr>
        <p:txBody>
          <a:bodyPr/>
          <a:lstStyle/>
          <a:p>
            <a:r>
              <a:rPr lang="de-DE" dirty="0" err="1" smtClean="0"/>
              <a:t>Comparision</a:t>
            </a:r>
            <a:r>
              <a:rPr lang="de-DE" dirty="0" smtClean="0"/>
              <a:t> </a:t>
            </a:r>
            <a:r>
              <a:rPr lang="de-DE" dirty="0" err="1" smtClean="0"/>
              <a:t>walking</a:t>
            </a:r>
            <a:r>
              <a:rPr lang="de-DE" dirty="0" smtClean="0"/>
              <a:t> ↔ </a:t>
            </a:r>
            <a:r>
              <a:rPr lang="de-DE" dirty="0" err="1" smtClean="0"/>
              <a:t>rolling</a:t>
            </a:r>
            <a:endParaRPr lang="de-DE" dirty="0"/>
          </a:p>
        </p:txBody>
      </p:sp>
      <p:graphicFrame>
        <p:nvGraphicFramePr>
          <p:cNvPr id="8" name="Tabellenplatzhalter 7"/>
          <p:cNvGraphicFramePr>
            <a:graphicFrameLocks noGrp="1"/>
          </p:cNvGraphicFramePr>
          <p:nvPr>
            <p:ph type="tbl" sz="quarter" idx="10"/>
            <p:extLst/>
          </p:nvPr>
        </p:nvGraphicFramePr>
        <p:xfrm>
          <a:off x="588789" y="1524000"/>
          <a:ext cx="4615233" cy="22250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399035"/>
                <a:gridCol w="1224136"/>
                <a:gridCol w="9920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Lucida Sans Unicode"/>
                        </a:rPr>
                        <a:t>Core</a:t>
                      </a:r>
                      <a:r>
                        <a:rPr lang="de-DE" baseline="0" dirty="0" smtClean="0">
                          <a:latin typeface="Lucida Sans Unicode"/>
                        </a:rPr>
                        <a:t> </a:t>
                      </a:r>
                      <a:r>
                        <a:rPr lang="de-DE" baseline="0" dirty="0" err="1" smtClean="0">
                          <a:latin typeface="Lucida Sans Unicode"/>
                        </a:rPr>
                        <a:t>issue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Lucida Sans Unicode"/>
                        </a:rPr>
                        <a:t>Walking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Lucida Sans Unicode"/>
                        </a:rPr>
                        <a:t>Rolling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Lucida Sans Unicode"/>
                        </a:rPr>
                        <a:t>Stability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-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+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Lucida Sans Unicode"/>
                        </a:rPr>
                        <a:t>Environment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++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--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Lucida Sans Unicode"/>
                        </a:rPr>
                        <a:t>Velocity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-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++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Lucida Sans Unicode"/>
                        </a:rPr>
                        <a:t>Energy</a:t>
                      </a:r>
                      <a:r>
                        <a:rPr lang="de-DE" dirty="0" smtClean="0">
                          <a:latin typeface="Lucida Sans Unicode"/>
                        </a:rPr>
                        <a:t> </a:t>
                      </a:r>
                      <a:r>
                        <a:rPr lang="de-DE" dirty="0" err="1" smtClean="0">
                          <a:latin typeface="Lucida Sans Unicode"/>
                        </a:rPr>
                        <a:t>efficiency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-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+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Lucida Sans Unicode"/>
                        </a:rPr>
                        <a:t>Degrees</a:t>
                      </a:r>
                      <a:r>
                        <a:rPr lang="de-DE" dirty="0" smtClean="0">
                          <a:latin typeface="Lucida Sans Unicode"/>
                        </a:rPr>
                        <a:t> </a:t>
                      </a:r>
                      <a:r>
                        <a:rPr lang="de-DE" dirty="0" err="1" smtClean="0">
                          <a:latin typeface="Lucida Sans Unicode"/>
                        </a:rPr>
                        <a:t>of</a:t>
                      </a:r>
                      <a:r>
                        <a:rPr lang="de-DE" dirty="0" smtClean="0">
                          <a:latin typeface="Lucida Sans Unicode"/>
                        </a:rPr>
                        <a:t> </a:t>
                      </a:r>
                      <a:r>
                        <a:rPr lang="de-DE" dirty="0" err="1" smtClean="0">
                          <a:latin typeface="Lucida Sans Unicode"/>
                        </a:rPr>
                        <a:t>freedom</a:t>
                      </a:r>
                      <a:endParaRPr lang="de-DE" dirty="0"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+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>
                          <a:solidFill>
                            <a:schemeClr val="tx1"/>
                          </a:solidFill>
                          <a:latin typeface="Lucida Sans Unicode"/>
                        </a:rPr>
                        <a:t>-</a:t>
                      </a:r>
                      <a:endParaRPr lang="de-DE" b="1" dirty="0">
                        <a:solidFill>
                          <a:schemeClr val="tx1"/>
                        </a:solidFill>
                        <a:latin typeface="Lucida Sans Unicode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39" y="1507390"/>
            <a:ext cx="3400425" cy="451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492" y="4149080"/>
            <a:ext cx="50962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de-DE" sz="1800" dirty="0" smtClean="0"/>
              <a:t>At least 2 </a:t>
            </a:r>
            <a:r>
              <a:rPr lang="de-DE" sz="1800" dirty="0" err="1" smtClean="0"/>
              <a:t>wheels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stable</a:t>
            </a:r>
            <a:r>
              <a:rPr lang="de-DE" sz="1800" dirty="0" smtClean="0"/>
              <a:t> (</a:t>
            </a:r>
            <a:r>
              <a:rPr lang="de-DE" sz="1800" dirty="0" err="1" smtClean="0"/>
              <a:t>suspension</a:t>
            </a:r>
            <a:r>
              <a:rPr lang="de-DE" sz="1800" dirty="0" smtClean="0"/>
              <a:t>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de-DE" sz="1800" dirty="0" err="1" smtClean="0"/>
              <a:t>Legs</a:t>
            </a:r>
            <a:r>
              <a:rPr lang="de-DE" sz="1800" dirty="0" smtClean="0"/>
              <a:t> </a:t>
            </a:r>
            <a:r>
              <a:rPr lang="de-DE" sz="1800" dirty="0" err="1" smtClean="0"/>
              <a:t>don´t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limited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environement</a:t>
            </a:r>
            <a:endParaRPr lang="de-DE" sz="1800" dirty="0"/>
          </a:p>
          <a:p>
            <a:pPr marL="342900" indent="-342900" algn="l">
              <a:buFont typeface="Arial" pitchFamily="34" charset="0"/>
              <a:buChar char="•"/>
            </a:pPr>
            <a:r>
              <a:rPr lang="de-DE" sz="1800" dirty="0" smtClean="0"/>
              <a:t>Wheels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faster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legs</a:t>
            </a:r>
            <a:r>
              <a:rPr lang="de-DE" sz="1800" dirty="0" smtClean="0"/>
              <a:t> still on </a:t>
            </a:r>
            <a:r>
              <a:rPr lang="de-DE" sz="1800" dirty="0" err="1" smtClean="0"/>
              <a:t>research</a:t>
            </a:r>
            <a:r>
              <a:rPr lang="de-DE" sz="1800" dirty="0" smtClean="0"/>
              <a:t>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de-DE" sz="1800" dirty="0" err="1" smtClean="0"/>
              <a:t>Energy</a:t>
            </a:r>
            <a:r>
              <a:rPr lang="de-DE" sz="1800" dirty="0" smtClean="0"/>
              <a:t> </a:t>
            </a:r>
            <a:r>
              <a:rPr lang="de-DE" sz="1800" dirty="0" err="1" smtClean="0"/>
              <a:t>efficiency</a:t>
            </a:r>
            <a:r>
              <a:rPr lang="de-DE" sz="1800" dirty="0" smtClean="0"/>
              <a:t> </a:t>
            </a:r>
            <a:r>
              <a:rPr lang="de-DE" sz="1800" dirty="0" err="1" smtClean="0"/>
              <a:t>depends</a:t>
            </a:r>
            <a:r>
              <a:rPr lang="de-DE" sz="1800" dirty="0" smtClean="0"/>
              <a:t> on </a:t>
            </a:r>
            <a:r>
              <a:rPr lang="de-DE" sz="1800" dirty="0" err="1" smtClean="0"/>
              <a:t>reference</a:t>
            </a:r>
            <a:endParaRPr lang="de-DE" sz="1800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de-DE" sz="1800" dirty="0" err="1" smtClean="0"/>
              <a:t>Legs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upward</a:t>
            </a:r>
            <a:r>
              <a:rPr lang="de-DE" sz="1800" dirty="0"/>
              <a:t> </a:t>
            </a:r>
            <a:r>
              <a:rPr lang="de-DE" sz="1800" dirty="0" smtClean="0"/>
              <a:t>(but </a:t>
            </a:r>
            <a:r>
              <a:rPr lang="de-DE" sz="1800" dirty="0" err="1" smtClean="0"/>
              <a:t>complex</a:t>
            </a:r>
            <a:r>
              <a:rPr lang="de-DE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593050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512292"/>
            <a:ext cx="8537574" cy="3644900"/>
          </a:xfrm>
        </p:spPr>
        <p:txBody>
          <a:bodyPr/>
          <a:lstStyle/>
          <a:p>
            <a:pPr marL="350520" indent="0">
              <a:buNone/>
            </a:pPr>
            <a:endParaRPr lang="de-DE" sz="2400" dirty="0"/>
          </a:p>
          <a:p>
            <a:pPr marL="350520" indent="0">
              <a:lnSpc>
                <a:spcPct val="150000"/>
              </a:lnSpc>
              <a:buNone/>
            </a:pPr>
            <a:r>
              <a:rPr lang="de-DE" sz="2400" b="1" dirty="0" smtClean="0"/>
              <a:t>1 – </a:t>
            </a:r>
            <a:r>
              <a:rPr lang="de-DE" sz="2400" b="1" dirty="0" err="1" smtClean="0"/>
              <a:t>Introduction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to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locomotion</a:t>
            </a:r>
            <a:endParaRPr lang="de-DE" sz="2400" b="1" dirty="0" smtClean="0"/>
          </a:p>
          <a:p>
            <a:pPr marL="350520" indent="0">
              <a:lnSpc>
                <a:spcPct val="200000"/>
              </a:lnSpc>
              <a:buNone/>
            </a:pPr>
            <a:r>
              <a:rPr lang="de-DE" sz="2400" b="1" dirty="0" smtClean="0"/>
              <a:t>2 – Core </a:t>
            </a:r>
            <a:r>
              <a:rPr lang="de-DE" sz="2400" b="1" dirty="0" err="1" smtClean="0"/>
              <a:t>issues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locomotion</a:t>
            </a:r>
            <a:endParaRPr lang="de-DE" sz="2400" b="1" dirty="0" smtClean="0"/>
          </a:p>
          <a:p>
            <a:pPr marL="350520" indent="0">
              <a:lnSpc>
                <a:spcPct val="150000"/>
              </a:lnSpc>
              <a:buNone/>
            </a:pPr>
            <a:r>
              <a:rPr lang="de-DE" sz="2400" dirty="0" smtClean="0"/>
              <a:t>	2.1 – </a:t>
            </a:r>
            <a:r>
              <a:rPr lang="de-DE" sz="2400" dirty="0" err="1" smtClean="0"/>
              <a:t>legged</a:t>
            </a:r>
            <a:r>
              <a:rPr lang="de-DE" sz="2400" dirty="0" smtClean="0"/>
              <a:t> </a:t>
            </a:r>
            <a:r>
              <a:rPr lang="de-DE" sz="2400" dirty="0" err="1" smtClean="0"/>
              <a:t>locomotion</a:t>
            </a:r>
            <a:endParaRPr lang="de-DE" sz="2400" dirty="0" smtClean="0"/>
          </a:p>
          <a:p>
            <a:pPr marL="350520" indent="0">
              <a:lnSpc>
                <a:spcPct val="150000"/>
              </a:lnSpc>
              <a:buNone/>
            </a:pPr>
            <a:r>
              <a:rPr lang="de-DE" sz="2400" dirty="0"/>
              <a:t>	</a:t>
            </a:r>
            <a:r>
              <a:rPr lang="de-DE" sz="2400" dirty="0" smtClean="0"/>
              <a:t>2.2 – </a:t>
            </a:r>
            <a:r>
              <a:rPr lang="de-DE" sz="2400" dirty="0" err="1" smtClean="0"/>
              <a:t>wheeled</a:t>
            </a:r>
            <a:r>
              <a:rPr lang="de-DE" sz="2400" dirty="0" smtClean="0"/>
              <a:t> </a:t>
            </a:r>
            <a:r>
              <a:rPr lang="de-DE" sz="2400" dirty="0" err="1" smtClean="0"/>
              <a:t>locomotion</a:t>
            </a:r>
            <a:endParaRPr lang="de-DE" sz="2400" dirty="0" smtClean="0"/>
          </a:p>
          <a:p>
            <a:pPr marL="350520" indent="0">
              <a:lnSpc>
                <a:spcPct val="150000"/>
              </a:lnSpc>
              <a:buNone/>
            </a:pPr>
            <a:r>
              <a:rPr lang="de-DE" sz="2400" dirty="0"/>
              <a:t>	</a:t>
            </a:r>
            <a:r>
              <a:rPr lang="de-DE" sz="2400" dirty="0" smtClean="0"/>
              <a:t>2.3 – </a:t>
            </a:r>
            <a:r>
              <a:rPr lang="de-DE" sz="2400" dirty="0" err="1" smtClean="0"/>
              <a:t>comparision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/>
              <a:t> </a:t>
            </a:r>
            <a:r>
              <a:rPr lang="de-DE" sz="2400" dirty="0" err="1" smtClean="0"/>
              <a:t>locomotion</a:t>
            </a:r>
            <a:r>
              <a:rPr lang="de-DE" sz="2400" dirty="0" smtClean="0"/>
              <a:t> </a:t>
            </a:r>
            <a:r>
              <a:rPr lang="de-DE" sz="2400" dirty="0" err="1" smtClean="0"/>
              <a:t>mechanisms</a:t>
            </a:r>
            <a:endParaRPr lang="de-DE" sz="2400" dirty="0"/>
          </a:p>
          <a:p>
            <a:pPr marL="350520" indent="0">
              <a:lnSpc>
                <a:spcPct val="200000"/>
              </a:lnSpc>
              <a:buNone/>
            </a:pPr>
            <a:r>
              <a:rPr lang="de-DE" sz="2400" b="1" dirty="0" smtClean="0"/>
              <a:t>3 – Outlook </a:t>
            </a:r>
            <a:r>
              <a:rPr lang="de-DE" sz="2400" b="1" dirty="0" err="1" smtClean="0"/>
              <a:t>to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locomotion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research</a:t>
            </a:r>
            <a:endParaRPr lang="de-DE" sz="2400" b="1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Structure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presentation</a:t>
            </a:r>
            <a:endParaRPr lang="de-DE" sz="3200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-14039" y="1628800"/>
            <a:ext cx="8537574" cy="3644900"/>
          </a:xfrm>
          <a:prstGeom prst="rect">
            <a:avLst/>
          </a:prstGeom>
        </p:spPr>
        <p:txBody>
          <a:bodyPr/>
          <a:lstStyle/>
          <a:p>
            <a:pPr marL="350520" indent="0">
              <a:buNone/>
            </a:pPr>
            <a:r>
              <a:rPr lang="de-DE" b="1" dirty="0" err="1" smtClean="0"/>
              <a:t>BigDog</a:t>
            </a:r>
            <a:endParaRPr lang="de-DE" b="1" dirty="0" smtClean="0"/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dirty="0"/>
              <a:t>R</a:t>
            </a:r>
            <a:r>
              <a:rPr lang="en-US" sz="1600" dirty="0" smtClean="0"/>
              <a:t>ough-terrain quadruped </a:t>
            </a:r>
          </a:p>
          <a:p>
            <a:pPr marL="350520" indent="0">
              <a:lnSpc>
                <a:spcPct val="100000"/>
              </a:lnSpc>
              <a:buNone/>
            </a:pPr>
            <a:r>
              <a:rPr lang="en-US" sz="1600" dirty="0"/>
              <a:t> </a:t>
            </a:r>
            <a:r>
              <a:rPr lang="en-US" sz="1600" dirty="0" smtClean="0"/>
              <a:t>   robot</a:t>
            </a:r>
          </a:p>
          <a:p>
            <a:pPr>
              <a:buFont typeface="Arial" pitchFamily="34" charset="0"/>
              <a:buChar char="•"/>
            </a:pPr>
            <a:r>
              <a:rPr lang="de-DE" sz="1600" dirty="0"/>
              <a:t>R</a:t>
            </a:r>
            <a:r>
              <a:rPr lang="de-DE" sz="1600" dirty="0" smtClean="0"/>
              <a:t>uns </a:t>
            </a:r>
            <a:r>
              <a:rPr lang="de-DE" sz="1600" dirty="0" err="1"/>
              <a:t>at</a:t>
            </a:r>
            <a:r>
              <a:rPr lang="de-DE" sz="1600" dirty="0"/>
              <a:t> </a:t>
            </a:r>
            <a:r>
              <a:rPr lang="de-DE" sz="1600" dirty="0" smtClean="0"/>
              <a:t>~6.4km/h</a:t>
            </a:r>
          </a:p>
          <a:p>
            <a:pPr marL="350520" indent="0">
              <a:buNone/>
            </a:pPr>
            <a:endParaRPr lang="de-DE" sz="1600" dirty="0" smtClean="0"/>
          </a:p>
          <a:p>
            <a:pPr marL="350520" indent="0">
              <a:buNone/>
            </a:pPr>
            <a:endParaRPr lang="de-DE" dirty="0"/>
          </a:p>
          <a:p>
            <a:pPr marL="35052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 marL="350520" indent="0">
              <a:buNone/>
            </a:pPr>
            <a:r>
              <a:rPr lang="de-DE" dirty="0" smtClean="0"/>
              <a:t>		[</a:t>
            </a:r>
            <a:r>
              <a:rPr lang="de-DE" dirty="0" err="1" smtClean="0"/>
              <a:t>removed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r>
              <a:rPr lang="de-DE" smtClean="0"/>
              <a:t>]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Outlook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:</a:t>
            </a:r>
            <a:br>
              <a:rPr lang="de-DE" sz="3200" dirty="0" smtClean="0"/>
            </a:br>
            <a:r>
              <a:rPr lang="de-DE" sz="3200" dirty="0" smtClean="0"/>
              <a:t>Walking </a:t>
            </a:r>
            <a:r>
              <a:rPr lang="de-DE" sz="3200" dirty="0" err="1" smtClean="0"/>
              <a:t>Robots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Boston Dynamics</a:t>
            </a:r>
            <a:endParaRPr lang="de-DE" sz="32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916518" y="4099813"/>
            <a:ext cx="2626409" cy="2043398"/>
            <a:chOff x="539552" y="4702707"/>
            <a:chExt cx="2626409" cy="204339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702707"/>
              <a:ext cx="2626409" cy="2043398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539552" y="6469106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[Q2]</a:t>
              </a:r>
              <a:endParaRPr lang="de-DE" sz="1200" dirty="0"/>
            </a:p>
          </p:txBody>
        </p:sp>
      </p:grpSp>
      <p:sp>
        <p:nvSpPr>
          <p:cNvPr id="9" name="Textplatzhalter 108"/>
          <p:cNvSpPr txBox="1">
            <a:spLocks/>
          </p:cNvSpPr>
          <p:nvPr/>
        </p:nvSpPr>
        <p:spPr>
          <a:xfrm>
            <a:off x="3923928" y="1694736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Font typeface="Arial"/>
              <a:buNone/>
            </a:pPr>
            <a:endParaRPr lang="de-DE" b="1" kern="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Climbs slopes up to </a:t>
            </a:r>
          </a:p>
          <a:p>
            <a:pPr marL="350520" indent="0">
              <a:lnSpc>
                <a:spcPct val="100000"/>
              </a:lnSpc>
              <a:buFont typeface="Arial"/>
              <a:buNone/>
            </a:pPr>
            <a:r>
              <a:rPr lang="en-US" sz="1600" dirty="0"/>
              <a:t>   35 </a:t>
            </a:r>
            <a:r>
              <a:rPr lang="en-US" sz="1600" dirty="0" smtClean="0"/>
              <a:t>degrees</a:t>
            </a:r>
            <a:endParaRPr lang="de-DE" sz="1600" kern="0" dirty="0" smtClean="0"/>
          </a:p>
          <a:p>
            <a:pPr>
              <a:buFont typeface="Arial" pitchFamily="34" charset="0"/>
              <a:buChar char="•"/>
            </a:pPr>
            <a:r>
              <a:rPr lang="de-DE" sz="1600" kern="0" dirty="0" smtClean="0"/>
              <a:t>Carries ~</a:t>
            </a:r>
            <a:r>
              <a:rPr lang="de-DE" sz="1600" dirty="0" smtClean="0"/>
              <a:t>154kg</a:t>
            </a:r>
            <a:endParaRPr lang="de-DE" sz="1600" kern="0" dirty="0" smtClean="0"/>
          </a:p>
          <a:p>
            <a:pPr>
              <a:buFont typeface="Arial" pitchFamily="34" charset="0"/>
              <a:buChar char="•"/>
            </a:pPr>
            <a:r>
              <a:rPr lang="de-DE" sz="1600" kern="0" dirty="0" err="1" smtClean="0"/>
              <a:t>Funded</a:t>
            </a:r>
            <a:r>
              <a:rPr lang="de-DE" sz="1600" kern="0" dirty="0" smtClean="0"/>
              <a:t> </a:t>
            </a:r>
            <a:r>
              <a:rPr lang="de-DE" sz="1600" kern="0" dirty="0" err="1" smtClean="0"/>
              <a:t>by</a:t>
            </a:r>
            <a:r>
              <a:rPr lang="de-DE" sz="1600" kern="0" dirty="0" smtClean="0"/>
              <a:t> DARPA</a:t>
            </a:r>
          </a:p>
          <a:p>
            <a:pPr>
              <a:buFont typeface="Arial" pitchFamily="34" charset="0"/>
              <a:buChar char="•"/>
            </a:pPr>
            <a:endParaRPr lang="de-DE" kern="0" dirty="0" smtClean="0"/>
          </a:p>
          <a:p>
            <a:pPr marL="350520" indent="0">
              <a:buFont typeface="Arial"/>
              <a:buNone/>
            </a:pPr>
            <a:endParaRPr lang="de-DE" kern="0" dirty="0" smtClean="0"/>
          </a:p>
          <a:p>
            <a:pPr>
              <a:buFont typeface="Arial" pitchFamily="34" charset="0"/>
              <a:buChar char="•"/>
            </a:pPr>
            <a:endParaRPr lang="en-US" kern="0" dirty="0" smtClean="0"/>
          </a:p>
          <a:p>
            <a:pPr>
              <a:buFont typeface="Arial" pitchFamily="34" charset="0"/>
              <a:buChar char="•"/>
            </a:pPr>
            <a:endParaRPr lang="de-DE" kern="0" dirty="0" smtClean="0"/>
          </a:p>
          <a:p>
            <a:pPr>
              <a:buFont typeface="Arial" pitchFamily="34" charset="0"/>
              <a:buChar char="•"/>
            </a:pP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171345619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-14039" y="2060848"/>
            <a:ext cx="8537574" cy="3644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From Osaka University (</a:t>
            </a:r>
            <a:r>
              <a:rPr lang="en-US" dirty="0" smtClean="0"/>
              <a:t>2009)</a:t>
            </a:r>
          </a:p>
          <a:p>
            <a:r>
              <a:rPr lang="en-US" dirty="0" smtClean="0"/>
              <a:t>Active Omnidirectional movement</a:t>
            </a:r>
          </a:p>
          <a:p>
            <a:r>
              <a:rPr lang="en-US" dirty="0" smtClean="0"/>
              <a:t>Crawler → big load capacities</a:t>
            </a: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350520" indent="0">
              <a:buNone/>
            </a:pPr>
            <a:endParaRPr lang="en-US" dirty="0" smtClean="0"/>
          </a:p>
          <a:p>
            <a:pPr lvl="2"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Outlook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:</a:t>
            </a:r>
            <a:br>
              <a:rPr lang="de-DE" sz="3200" dirty="0" smtClean="0"/>
            </a:br>
            <a:r>
              <a:rPr lang="de-DE" sz="3200" dirty="0" err="1"/>
              <a:t>Omni</a:t>
            </a:r>
            <a:r>
              <a:rPr lang="de-DE" sz="3200" dirty="0"/>
              <a:t>-Crawler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644008" y="544522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[B19]</a:t>
            </a:r>
            <a:endParaRPr lang="de-DE" sz="12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07664"/>
            <a:ext cx="4328160" cy="3337560"/>
          </a:xfrm>
          <a:prstGeom prst="rect">
            <a:avLst/>
          </a:prstGeom>
        </p:spPr>
      </p:pic>
      <p:sp>
        <p:nvSpPr>
          <p:cNvPr id="2" name="AutoShape 2" descr="data:image/jpeg;base64,/9j/4AAQSkZJRgABAQAAAQABAAD/2wCEAAkGBhQSEBQUEhQVFBQUFBUUFRQVFRQUFRQUFRQVFBQUFRQXHCYeFxokGRQUHy8gIycpLCwsFR4xNTAqNSYrLCkBCQoKDgwOGg8PGikkHCQsKSwuLDAwLCksLCwsLCwsLCwsLCw0LCksLCwsLCksLCwsLCwpLCwsLCkpLCwsLCwsLP/AABEIALIBGwMBIgACEQEDEQH/xAAcAAABBQEBAQAAAAAAAAAAAAADAAIEBQYHAQj/xABPEAABAwICBAgICggEBQUAAAABAAIDBBESIQUGMUETIlFhcYGR0QcUMkKTobHBFRYjUlNUcoKS8CQzNENzorKzNWKD4RclRNLxY2SUwuL/xAAaAQACAwEBAAAAAAAAAAAAAAACBQADBAEG/8QANREAAgEDAQQGCQQDAQAAAAAAAAECAwQREhMhMVFBUpGhscEUFSIyM2FxgdEFI+HwQmKyU//aAAwDAQACEQMRAD8AiS6SlxH5WXaf3j+U86b8JS/Syekf3oEw4zvtH2lNBXpdKPL6mSvhKX6WX0j+9L4Sl+ll9I/vUVe3U0o5qZK+EZfpZfSP7158Iy/Sy+kf3qOvLKYRNT5kn4Rl+ll9I/vXvwhN9LL6R/ehxUznbB3KXHolx/8ACoqVqVP3mi6FKrU91MB8Iy/Sy+kf3r0aRl+ll9I/vVjFqy0+Vc9JPsCmw6IayxaLEG4I2gjO4KxS/Uaa4RNqsJ9MipeKoAEum41wBjffK17tvceUNo3rxvjR86f8bx7StAQcNshmScLWtJJyJOEC6G6HluenNZ/WUuqg1Y85FLap3yPb9qYi3TxvzYpvCSjbU2/13n2K1fQtO1o7Aok2hGnZdvrHYrYX8Ze/u+i/vgVyspr3Xki+MuG2rf1GZ3vCXj//ALioPQXD2uQanRL25jjDm29iglb6emosxlns/BjmpweJLBd6LmE1RBDwtUBJK1rjwxBtZxIFr8m3vy2Eeq9OScU1c3MAfLyG98WYs2xbZpNwSFh9VR/zCk/jj+h67WOBJw/J3v5Nm7cxs6ndh5EvvHKE0ot8BjaR108vHEx7tVKc2wz1hPFNjUPbk7D/AJd2NuXOh1Gq0LMBMtZZ7Wvv407IEgP83zcTPxcy3HijPmN/CObuHYnNY0gWAtbLZa3NzZBZNpU6zNeyXJdhiWap0+YfPWtcCW2FRI69sRNjhzya7sRYNTYHuAbPWEFrnX8YeNmDZcZgh4N+Za35PFbiYjnbi4je5vy7ieoorYmg3AAOedhfPM+z1KbSfWZFSXJdhl/+HUP1is/+Q7uR9YNEPbTSvFVU4o4pHts+NvGawkXwsFxlsK0eIbL/AJ/IPYqzWV48TqRv8XmNubg3d47VHOT4ss0RS3JHMvh2e366X0j+9eHTU/08vpH96hQMJsALk2AA3nmWs0RoIRgOfYv9Tejn502r1adFZaPPUadSs8JvHMhUcdY/PhpWDldI+/Ze6tItHy+dUznokcPeVZtjTxGk9S8nJ7sIbwtYRW/L+5Wuon7qioH+q5RaikqAOJUSnmc949YKvDGmPYq43VRdIcreDMbU6QqmGzpZh/qPseg3zUV2m6j6eX0j+9bGqpGuBDhcLKaV0UYzcZtOw8nMU1trqFX2ZJJiu4t6lJaottEf4dqPp5vSP70vhyo+nm9I/vURzUwphpjyMGuXNk34cqPp5vSP71daN0rMYmkyyE8bMvd8486zF1e6KHyTfvf1FV1YxxwLaM5auJk5xxnfaPtKYAjzeU77R9pTLLSgRi9snYUSCnLjZq42kss6ll4QJkZOQFyeRW9Foe2b8zybv91NotHBg5TvKmtjSS5vnP2ae5cxxb2aj7U97BR0w5FJjhT2MRmNStsYHrI0jEitanYUB0imJDMallqYWLpwiGNNMalFiaWKHCK6JQa3RbX8x5R7+VWxahuYihOVN6ovDOSjGaxJGYoSaWrglka4tjkDzhsSQA4ZXIF8+Va4a+0ufEqPIa1vEj4paZCHfrszaQjquoFRTBws4LOV1AYzzHYU2pTp3bW03S8RdVjO2XsJOPgbMeEOAW/a8sPmRZ4emXf+c814PCHT2t+l7G+bHuGE/vt9mnbkW33lYOy8wrX6vpfMzemz5Lv/ACb6q8IdM+TGG1LTZoyjiJFmytuDw235W992HnXh8IVPnYVQJcHHiR7r2b+u2C4FuZYEhKynq+l8yemz5Lv/ACb5nhDpxawqgAALBke4vN/123jerYd0/T+kjDTvbLFUXkiljjuYHcd8LWG5E7iBdt/vFcxIXVvCK28cA5XkdrVnq2kITjFZ35L6dxKVOUsLKxz/ACUGq2jhbhDn5rfefd2rURtUGmoGhoAu0gAYm5HLl3HrupcZe3aMY5W5O62Hb1HqSm4rOpNyZsoU9lBRJbI0ZsS8pZWuHFN7bRsI5nA5jrRXvAWXOeBsSQwwoL4UZtS0708qPKO4TK2RihVlMHNLSMirWZqhSBHGWN6KZR6DA1cOB7mna0294PZZRXjkVvrc0MkY85BwLD0tsW+ou7AqE6QjHnD1935svVW9XaU1I83XounUcUtwW6v9En5Fv3v6isw7Skfzh61faI0gwwtz+dy/Ociqv2TlGEtXAoZfKd9o+1Nsny+Uek+1NWgBnrGEkAZkrQ0FCGN5ztKh6GpfPPQPeVctakd/cans48FxHFjb6Y7SXF8BBqI0JNantalYxY5gR2hMY1SGBcZBNanhie1qfhQZCwALENzVJLUNzV1M4Ry1MLFIc1MLV04ALUwtUgtTCFCEdzFGqKcOaQdhU5wQXtUTaeUdwnuZjq2lMbrHqPKEAFabSlHjZzjMdyzS9NZ3G3hl8VxEF1Q2Ut3BnoK8JXiRfbabLYZBWXW9dm38V/je4Ljk2k427XDqzXXtfpcLaZ3JLfsAWG5eZxS+fgb6CcaU2/8AXxHRFS4ioMTlKicvNMdRJUkDXWJGY2OBIcOhwzCwfhB0lLG+CISOwPLibCxdhIAa5zbXGfJvzut60qi1l1XZV4C4ua6N12uba9ja4sciDYdiGm0nvDlHpRg9I6xSx1cD43yYTgDmvJ4wBwuaRfMbbci6xE7JZmo1OjknileZHGINsHFpBLLYSbNGQsMuZaVqKq1hLpJBPpPJVEeFIleocsiqiSRSaw0MMvBCeTgmiZpDrXu7C+zea+zPuVPJqno0PaPGWlhBxOyFiLWAA239yF4QKgnxeNps50pf1Rxuz7XtXP8A4FnP7t/pmdyaW9GpKGY8DNOtShLEjoNZqtosMJjqQ5w2NyGI32X3LQ6M0Jo1sTQ2a4F8778RJ3ct1x34vTfMPXMPcFrdBaEkbTsBaPP/AHl/Pcdtle7eqt7fiCrmi9y8gUvlO6T7SlDHicAN5Sk8p3Sfap2hYrvJ5B6ym9Wps6blyEVKG0qKJcwRBoAG5SWtTWNRQF5Ztt5Z6XGFhCaERoQauo4KJ8mHFgAOG9rkua3M7hxr9S90XWcNE2TDhuXNte44ts2nkz7QVzKzgqdSOvR08SW0IzAmNCKxcZagjQnpgKcCq8BZEQmEIlkiFDoAtTSEYhMcEaBAOamEIzghkLpwEQhORnBCeuEI72rH6wgxSgNAtJc57Ad/rWyeFlNc5G4WNGb8VwByWzv6ldQqypSzHpBqUo1FiSMlPpGUki+G3IFG4J79pcV0rVPUHxuPhHWAvY3vcmw91j1rSTakUVKA6eQgXtkMr85F7LTK6qSRIW0I8DjUWgnncexdz8JA+Sh+27+leCq0dALtYHnbci/t7l74Sv1UP23f0qy2m5VVkpvIqNCWP7vIGhK3HGOUcU9I39ito3rC6NrzE++47RzcvStfTVQcAQbg7CqL23dOeVwZVaV1UhjpRaxyogeq9siIJkucTepkwobpEEzIT5UOk65jpZFFlevXyLHa5a0GP9HgN6iUbv3TDtkdyG2zt6bqdNzajEqlLCyyo0jXeM18jxnHTt4Fh3F5N5COuw+6jEqPo+hbFG1g3DM8p3lSV6ujTVKCgjzNxV2tRyG3V/ok/It+9/UVQFX2iv1Lfvf1Fdq+6co+8Zed/Gd9o+0q90BHaO/KfZks/KeM7pPtWo0Q20TehZf1GWKSXNjCxj+438ixanhDaiNKQjljwPXkecEG46xcdaNflQm/n89naiNXAFxyEaitCG1FauMNDwF6AvWhEa1AEhoC9wp4CRQ5CwCLUNwRnIEsoAzIHSjAGOCE4KFV6xwsyxYjzZ+vYqeo1uJ8hvvRHDQvVZVaXjbkMTzyMaXdp2DrKopdKSyIZje7a4ruGyZRKqdYHgE8EAANjpOMepl/aFF+Nrom4mwUwc7PG6MOcN9ryFxRYtHX3E/nmQpNX4pI2l7BfC0hwycDbl3qRSUstl+U6Twt+ePy/qG/8Qajgy5zzmcNhxQBxrWaMh1BVdRrjK8m93A7WknC7eMVttjY9SquHa3GxxHFdvtuuPeVGk0pGNhv0C/+y307ZSWZPBklcafZSyT59KSvJJO25O4dg2LsvhLPyUH23f0rgMmmfmt7T7gvobX3Rks0UIiYXlriSBbIYbb1opwp06kdL5mavKpUoyTXLxOb4lJo9JPiN2m43tPknuPP7VL+KlX9Xf8Ay969+KdX9A/+XvTGbpTWmTTQlhCtB6op5+jLGj1qicQ17uCefNks2/2XeS7qN+YK3FQslU6q1AaeEgOEkA4sFiXENAzNsyQOtRW6i1DXYY2TwkguDYpcNwLAkMxWtcjYN45Upq2MM5hNfca07ueMTg/sjceMKJXaXjhbile1g5XODey+3qWRdqRXOy4asPNwrb+oocXgulvifTyyO5ZHB3vVUbHfvku0ud0lwjLsZ5pbX18xMdC0u3Gd4sxvO1p2np7Cq/RuixFdxcXyvN3yOuS4nbmVoo9VKgABsBA2ADABltsLpztU6v6u/wDl70zoUqNHg1nmLa9WvV3aWl9GU5cvCVb/ABSq/q7/AOXvXnxRq/q7/wCXvWvaQ5rtMexqdV9jKguV/ol3yLfvf1FRjqjV/V3/AMverjRur1S2JoMLwRiyy+cTyqurUhp4oupUpqXuvsMPKOM77R9q1ejv1TPsj2LKy+U77R9pV1QaajZGBI4Nwi1zkO1Z/wBQhKVNYXA2WM1GbT6S9aURqqhrFTW/Xxfjb3p8esNPZx4aMhgBcQ69gSG526bdaRYY2bwWzT+fz2dSKFSs1mgOYcTzhj8+0BeO1pYNjHHsHvQ8CJF+1FaspJrY7zYwOkk+oAKprNeJNgcBy4Gg26SbrnEI6M1y9ZUNLg0EFxzDQbusNpw7VyGp1lll2OlcOk27Bkh6Mr6iGoZJG04hdu7PG0ttcnnXdm+k6mdSrdZIo3FpDy4bgw+omwPUiaN1ghkjL5C6LOwabYiLA3PJt2cyxLKSpqJLVUvAtAdZocxz7hrrDCDlmALbdqkUmorHG808zQLcUNtffk45+oKKCRZgpqjXypeXAkNF7AR2HacJPrVe2SqnJNjZoxOJJNhcC5MhzzIWsj1IgYXYcVsRLbm/FzyI5dmd9ym0+hI4/JYBz7T+diL2V0FbkZTR+jpXPuQMGfGNv5QCQFdsoRyK4NMF6KdR7yvJXMpEZtOphYE0qYICseUqLTt4g5rjsJHuU0hQS/Cx5+aZD2OcUON5dH4b+q8zmzdGCaSQ3ION3PvVhTasRecXO67exM0A0kOPKSfWrqMWC9PRpQ0JtbxBcVpqbSYCHRsbPJaB1L6LGxfPq614QdISQ0rHRPcxxla0lpsbFkht6h2Ki8hqlCK+fkXWVTTGc5b8Y8zUpLivxrqvrEv4l4dbKv6xL+JU+gT5ot9Yw5M6prDo98vAOYMXBTF7mXAxNdDNBfPLimZr/uG2dlRau6AqmeJtmwhtKGWN2k4W0Ip3xXaBdrpnF4vsEQvtAGJbrRWE2FRKehykx6Xrz++l/EEErTR70kg43qn7sGzXHVR8dVNLBGxgvR8C67cWFjpRV4b7HOjmeAXbS6+RAIJoV1earDM7iRmLhCWtEbmOp5cTYyGgufwvAEkcUWfa17HHnSteP30n40KTWGsG2aYfeQxt1LhNBSvHHjCRsK7VOYOreC4MsdHNLSMIaQ2qqY8MuIPBbhxMLswQfGZARYKRVUWkXNkwTNY7hDgBEeDg3TODTcAm7YHgkHa+IZkE3wLtaav6xL+JMOtdX9Yl/ErfQJ80Vesocmdb0BFO2BvjTg6Y3L8ObRnYBuQysAc95KslxH42Vf1mX8SXxsq/rMv4lPQJ80T1jDkztyS4h8bKv6xL+JdU1MqnyUML5HF73B93E3JtI4C/UAqa1tKlHU2aKF3GtLSkcXm8p32j7SgT04eCDsKkSjjO+0fan0rAXgFOpS0xyIorMkkUMOp7nO8oBnLbPqC0tFoGOGGwzMjgSTmSGXt6zdWsdNdSJYBfmAAC87Wqa3yQ+jHThPeyobRjnRRQq0bToradZi3JUO0cHNIN7EWyyTNHatsjIcwkWIIuGOzB28ZpCv206K2BdWcHMlO3QDCbuxuPO7r5FYt0VGXYixt8rG2ywAFhsGzkU1kIRmsQs6sgxEb3vtzPPzlPZEAiAJIGgsgyxMMaMUxy6RgS1CcEZyE5dOAnJhRHIZXcnBhCodO1WCnm5SS0ffDe8q9eVi9bam8giG9wefwtaPYUVOOucUWZ005v5eaAaIjtGFOQ4I7NA5k9erSwsHlpPLbFZdS8J37Gz+M3+3IuXLqPhP8A2OP+Oz+3Islf4tP7+Rst/hVPt5nLQVY0GjC/N2Q9ZTNF0XCOufJG3nPItLFEqL27cPYhx6QrS1U/bnwA01G0ZAWVhDAlFGp0MSRTk3vY4isbkQZIFEkp1dyRKHJEuRkdaM/V6LB2ZH87QqWeAtNiti+JVukaHE3nGzuTO1vJU3pm/Z8Bfc2imtUFv8TMuCaivahlP0JTwrsuoX+HQdD/AO69cYcV2fUE/wDLoOh/916wX/w19fyMv074j+nmjj0nlO+0faU0OzyT5fKPSfamLcLzS6NmD2h3IM+lSQVS6PqODYCf3juxrd/bkrhjl5y4pbObxw6P79R7b1NpHL4hmorUII0Tbkbs7X3DpWc0DgiNVdo/SwlkcwMw2DnNNyTZu0PGwdVs7DO6ntQQmprKApzjNZiGBTwUMFPaoy0eF7ZJpTwq2wkhpahuCMUJ6HIWADkJxRXlR3lGmAxjihucnPKE4rpwFUzBrS4mwAuegLCUzzPO6V3KbdG4ditNbtKXtAzabF3MNzfeo9FTYABzZ9v+6a2NHeqjMlzVxCVNcceaZJSK9TU7EIrrqPhO/Y2fxm/25Fy4FdS8JhtSR32cOy/RgkWO4+JT+/kb7b4VT7eZlNGwYGAdZ6SrGMLIz6908by1wkuNvFy7bpzPCVTDzZPw/wC6RThUcm5LeNo6VFKPA2sQUuNYRnhQg3MkPUB71ZaM18dUOwU9LJM8AuwhzQcIsCc+cjtVcqU8ZwHGSzjJriECRip59P1jWFx0dLhBaDaRjzdxAFmtBvtCfTaTq5P+gmaefL12Vai0WNMlSNUSZqdWPq2NLnUpa0AuJc8AADMknDkqyGqqpmB8VO1zHXs7GbGxsfN5QexFjoOaJY1Y3cyn0tFhl5nDEOkGzvcetQiVYaU0FWVEkTHRMjBcW4g8ZYrDMkjK4G5Nf4KqnhuC4ZmLBjtfK18OZtYZp1b3kYU1GfEV1bGU5uUSuJC7PqD/AIdB0P8A7r1ybSHgqqYWY5JmYbgcUlxu42GQHKV17UvRLqWhhhc4PcwPBcDcG8j3ZHrQ3NzGrFRjzLrW1lRk5PkcZl8p3SfamgdqdKOM7pPtKfTShrwSLgG9uW2xNm2llCTpC154wYMwwBg5z53rJ7FY6Me4ACTijzS4gE81jmq92kTc4GhlyTfa435XFRnOubnPpz9ayzoOrDRLd4/jxL6dbZy1I17XAc6IJFm6HS+GzZNm5/JzO71dMkSOrQlSliQ6pVI1FqRNEm3Zc+UQAC77TgLu604FRg9OD1SWkoORGuUQPRGvQs6S2uRGuUVr0QPQNBoMXITyvC9De9DgLIx5QHlOe5RpHo0AxPeqXT2nBAzlefJb7zzIWnNZGw8VtnSHY3k53dyz1LROkfwsxuTnY/nLoW62tZVXl8DLXrxpL5jtF0ZJMsmbnZ58+9WBPGHQfaE4Lx20dfs/2T5xUYpL5eInhNzqNvlL/liuvQ1egL1WmYbZdQ8Jw/Q4/wCOz+3IuYrpXhSmAo4wSAeGabXztwcmdusLFcPFSn9/IYWsXKnUSWeHmYAaExbS09Iunt1Uad0f4B3KXQ1uJgs0k79gF9+Z911Pjxne1vQC49psPUUqne1k2s9yGUbGnjL3fVvw49xVx6lsO5n4ApujdE+LSYopmskwlpwMLnWNiRhYb2yHYpzaUHyi5/2jl+EWb6lYU1gLAADkAsOwLPO6rSTTZdC3oQaeG32fnwIGkaepnYWiWRodhJccMZu0ggixLhsG0KPS6IlZm+plcbW4ojb2ktJK0BOSgzuWVSb4s1SqafdSXf4+RUVehmv8qSZ32ntd2Xbl1KA7QEYFg6Sw3YwB6grqR6iSPViwimVWct0m2ZDWKibG6LAX4yXlt3YvJbtz2ZkbFmjp2f6d3J5/ZsWiranha5xHkwM4P77jd3uHUpBKdW1pGpSUpcRZXvHSm4oyMmmJztlefuvK+iPBVIToilLiSSJLkgg/rpNxXJCV2fUH/DoOh/8AdehubaNKKkuZZa3Uq0nF8jHataPhdDK6SGORwdO4F4zAjEGEeUMvlHc60r9C0ANvFW+UW7AMw8M85w85wQPB7VNZTS4ja9Q7lO0RNGzncB1rXxStcLtIIO/1e3JUV5y2ksSCt6adNcOHIyo0RQWv4swi1xZu7A1+ZxWBs7fbYvG6HocTgaVlrgNsP4YIPG5X3vsstW9rXXaQCLZg5i35C8mma0XdsuBvObiGgZcpIHWqdc+sX7JfLsMudC0N/wBlZY3GYGZu0W8rK2MXujUuiKMuayOBjRdwI2bA48WzuVpWijna5ocCCDax5b7E5zwN/ftt7SuOUpcWEoY4Y7DKR0MXGvTxgttueASH8E8Al2XHvbmspIpqS2UB3bjtLQ61722G3OQQtFI8AEnYMz0BOFihwdUWuk57puNjJAGNDQWnJt7XbLKy+ZOdmhQRKi+EvTYgq2AxvcDC04mAG3ykgsQsrHrnT73ObzOY73XUdKfHAOpZxk1AkRGyLNDW+m+lb2O7k1+u1M395foa8+5V7OXIJSRqsaE+RY2fwhs2RRySHoDR7z6lBl07Wz+S0QN5dru09yOFrUm9yBnWhBb2a/SGlY4hd7g0es9A3rKV2skk5Ladpa3e87f/AM+1R4tC3OKVzpHHlJ/8lWMcQAAAAHIE0o/p6W+YtrX/AEQNd4PaFkVI7FFHNI6d5LnNY5wAji2YiCRc7iTnkCthDVU+QdDHiLsOTI7ZvDA7fldw/NlWeDSQCmeDtMzrdUbCVr452uaHAgtcAQb5EOta3Tcdqx18xqNJjW2lGVCLlHL59pV6JiimZcwxA8U5MYRZ7GyDdyOtz2K5driwMrpgAABIMgAABwY5Nm1dnY8EZLM6V1To5J3OlL+EeWuPGIFzxW7rC5FulHb1VTb1P+5K7mltX+3H7fLDT8Tk4eN2fR37ErHkA6c/UO9dW/4d0l7fKX224Tl2buYprfB5Rk5cJ6TntycoW70yD4t9gu9Cmvdivu8/hdqOWYOUk9GXszXRvCPQRx0bMDGtJnZcgC5+Tl2naete6a1HpYoJHN4TG2KR7LvuC5jC7kz2XtzFG8KX7FH/AB2f25VW6kKlSDjzfkWKNWnSqRm9zS3LcunoWEc60dWYDY7D6jyq+jnWTxKXTaTLBY3LebaOreFL20c/3IcelFFpcqPsT4dBqo5VLhkVBSaRa8Xa4OHNu5iNx5irCKoSKSHCZbulyUColTXz5KDNUqqKCkx8kioNZNN8BHZucr+LG3n+ceYdyjaZ1wjiOCP5WU5BjcwD/mI2dG1U9FTPLzNOcUrtg3Rt+a0JjbWsq0vkZa1ZUo5fEk6NoeCjAObjxnHeXHMlSSmmRNL16WMVFYQhk3J5Y+y7RqB/h0HQ/wDuvXE8a7X4P/8ADYOh/wDdesV/8NfX8m79P+I/p5oy+r9VwEb2SwVRJlLrxwkgtBjc0ca3nR9h7LaTT0ZJPi9cL2ybCABYAC1jzesraJJXOcJycnHvGMaEorCfd/Jim6di309cdhzhB2Ek532EFzSORx2J/wAYY8Bb4tW2LmvN4bklrw8DM7MgCtkkh/b6veFspc12fyYiPTsYt+j15w4bXhB8nBb1MHaeVeM09GB+z1+7PgBfJzHbd2bPWVuElP2+r3k2Uua7P5MONPRgginrrgWB4AZcUt6sndufKrCPXVgAApawAAAfIbhkPOWoSXcwX+PedVOa4Pu/k5PrnPJVztkjp6gBsYYccLgbhzzla+XGCz7tCTHbBKemKQ//AFXYdZ5ntgBYSAZoGyuBsWwOmYJnYvNGAuu7zRc5WuqNutMk8sTY43Me2eHK7i2SGThRPiDmtIwMjxZi4dgFhfPVC80RUVHcZZ2OuTk5bzmp1ak+rP8AQO/7V6zVqQf9M/0L/wDtXTavSVUJZQMQeK6CKKIN4r6NzYeFkJtss6odjvxXRAf5TSt1vqhTQOc2TGyle6QjIzSDR/DYeNGQyVsosRhIDnAWObQfpz6qB9X/AOzMozQkw2QS+if3J3wTP9DN6KTuXRXa8OExjMNgHG5LzibGKuKlMrmhlg0tl4YG9sIzte4PoLWySofGDTmMPawuJcbtxRPeSAWguaHM4M7CHHMC2c9PfVB9Wx6xzQaIn+hl9FJ3JfA8/wBDL6KTuW5qdJVURqw7hXCkbNK14Ibw7JsL6djXFjgXRjhmHinNjCb4lMqtb6gNkdHRmTDIYw3hLOJMs0Ed24eKHPZCb7AyYuuQy7p6c+qT1bHrFFqzWGnhLJIKrFjcQWQk8V7WNc3jW+YrNumYhf8AR63aCLwtOG0hlAF92Jx6rci0+g9IungZK6MxY7uax1w4MucBeCAWuIsbbrqesk5wnJycd/1N9KNWlBQjPcvkYn4ai+r1279yNzy/cee3QAvZ9OxvIPi9cMLWsFoRewxbyb5hxHYdoutqkh/b6veWa6+c7TuMNJpeIg/o9cMQsbQtHz9nJ+sOzkHPdz9NRm/6PXC+LZC0eWXk7D/6jrcmXItukuftdXvO67j/ANO5GBrdKsdFKxlNWXeyQDFAA0Pex7MRwm+yQjfu5FYeEmhklpGNiY+R3DNJDGlxtgkF7DdmO1a5JHGooNOK4FU4TqJ7SWcrBwj4sVX1af0T+5L4s1X1af0T+5d2slZa/T5ckYvV0eszgkmqFSTi8XqGu2Y2ska7tAz6CvfgLSjPIZI7+JTuv+JgHsXWNahO18UkMfCiNlQWx2JHjBY3gHOAtkGiZu0ZyNzF7iNHDUE1r7SAOpg1vBs4J752+MceJjybP4I0wxE2JaNmEgUVK8anvQRfTtXT92bOWS6P00cuAtziGb3hRJtStJTfr/GC3eyOF7QenIesLpkbq+AuLYuGPyjmutPGwkU8YaOBdIcHGacsRDnE4cJJKnaDnrGuwOjJYZ5nY5Gvu5j62oyGfyYbAYXNByOK2WGwqjKnH/BFrpzf+Xcjl9DqNNCOJSTA8vBPJPXZSDqvVfVp/RP7l0ms0ZUNqpw0PdAWmrY7G/KfgXQGmADr4S7DKAMrkpselNIcESKdt2Ma4Rlr8cgaKdzmte51sbg6pFnG4cxl75l2tXzisKKMrsFJ5cmc4+K9X9Wn9E/uTTqvV/Vp/RP7l2TVuWpfDeraxkuItws8niAMc8Ek3a57XvbvwuaDndWtl31hLkgfV0eszgvxWq/q0/on9y69qPSvj0fCyRrmOAfdrgWuF5HkXB2ZEK8svVTXunVjpaNFC1VGWpMSSSSyGsSSSShBJJJKEEkkkoQRXiSShD1eJJKEIxhbwwfhGIMLQ6wxBpIJaDtsS0G3MFJCSShBFJJJQh6kkkoQSSSShBJJJKEEkkkoQSSSShBJJJKEEkkkoQSSSShBJJJKEEkkkoQ//9k="/>
          <p:cNvSpPr>
            <a:spLocks noChangeAspect="1" noChangeArrowheads="1"/>
          </p:cNvSpPr>
          <p:nvPr/>
        </p:nvSpPr>
        <p:spPr bwMode="auto">
          <a:xfrm>
            <a:off x="155575" y="-808038"/>
            <a:ext cx="2695575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 descr="C:\Users\Gabriel\Downloads\omni-b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3573016"/>
            <a:ext cx="4480560" cy="28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68799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5" y="2407121"/>
            <a:ext cx="5000625" cy="3686175"/>
          </a:xfrm>
          <a:prstGeom prst="rect">
            <a:avLst/>
          </a:prstGeom>
        </p:spPr>
      </p:pic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-14039" y="1944340"/>
            <a:ext cx="8537574" cy="3644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University of California, Berkeley (</a:t>
            </a:r>
            <a:r>
              <a:rPr lang="en-US" dirty="0" smtClean="0"/>
              <a:t>2013)</a:t>
            </a:r>
          </a:p>
          <a:p>
            <a:r>
              <a:rPr lang="en-US" dirty="0" smtClean="0"/>
              <a:t>Closed </a:t>
            </a:r>
            <a:r>
              <a:rPr lang="en-US" dirty="0"/>
              <a:t>kinematic </a:t>
            </a:r>
            <a:r>
              <a:rPr lang="en-US" dirty="0" smtClean="0"/>
              <a:t>chain</a:t>
            </a:r>
          </a:p>
          <a:p>
            <a:pPr marL="350520" indent="0">
              <a:buNone/>
            </a:pPr>
            <a:r>
              <a:rPr lang="en-US" dirty="0" smtClean="0"/>
              <a:t>→ only one engine required!</a:t>
            </a:r>
          </a:p>
          <a:p>
            <a:pPr marL="350520" indent="0">
              <a:buNone/>
            </a:pPr>
            <a:r>
              <a:rPr lang="en-US" dirty="0" smtClean="0"/>
              <a:t>Speed: 10km/h</a:t>
            </a:r>
          </a:p>
          <a:p>
            <a:pPr marL="350520" indent="0">
              <a:buNone/>
            </a:pPr>
            <a:r>
              <a:rPr lang="en-US" dirty="0" smtClean="0"/>
              <a:t>Weight: 30g</a:t>
            </a:r>
          </a:p>
          <a:p>
            <a:pPr marL="350520" indent="0">
              <a:buNone/>
            </a:pPr>
            <a:r>
              <a:rPr lang="en-US" dirty="0" smtClean="0"/>
              <a:t>Length: 10cm</a:t>
            </a:r>
          </a:p>
          <a:p>
            <a:pPr marL="350520" indent="0">
              <a:buNone/>
            </a:pPr>
            <a:r>
              <a:rPr lang="en-US" dirty="0" smtClean="0"/>
              <a:t>→ 27 body length / sec</a:t>
            </a:r>
            <a:endParaRPr lang="en-US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Outlook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 smtClean="0"/>
              <a:t>locomotion</a:t>
            </a:r>
            <a:r>
              <a:rPr lang="de-DE" sz="3200" dirty="0" smtClean="0"/>
              <a:t>:</a:t>
            </a:r>
            <a:br>
              <a:rPr lang="de-DE" sz="3200" dirty="0" smtClean="0"/>
            </a:br>
            <a:r>
              <a:rPr lang="de-DE" sz="3200" dirty="0" err="1"/>
              <a:t>VelociRoACH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4269482" y="609329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[B20]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3276101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005_INF_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-68262" y="1600200"/>
            <a:ext cx="8605837" cy="457200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1"/>
                </a:solidFill>
              </a:rPr>
              <a:t>Many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thanks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for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your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attention</a:t>
            </a:r>
            <a:r>
              <a:rPr lang="de-DE" sz="3200" dirty="0" smtClean="0">
                <a:solidFill>
                  <a:schemeClr val="bg1"/>
                </a:solidFill>
              </a:rPr>
              <a:t>!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23528" y="1556792"/>
            <a:ext cx="8537574" cy="3644900"/>
          </a:xfrm>
        </p:spPr>
        <p:txBody>
          <a:bodyPr/>
          <a:lstStyle/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[Q1] </a:t>
            </a:r>
            <a:r>
              <a:rPr lang="de-DE" sz="1100" dirty="0" err="1" smtClean="0">
                <a:solidFill>
                  <a:schemeClr val="bg1"/>
                </a:solidFill>
              </a:rPr>
              <a:t>Siegbart</a:t>
            </a:r>
            <a:r>
              <a:rPr lang="de-DE" sz="1100" dirty="0" smtClean="0">
                <a:solidFill>
                  <a:schemeClr val="bg1"/>
                </a:solidFill>
              </a:rPr>
              <a:t>, </a:t>
            </a:r>
            <a:r>
              <a:rPr lang="de-DE" sz="1100" dirty="0" err="1" smtClean="0">
                <a:solidFill>
                  <a:schemeClr val="bg1"/>
                </a:solidFill>
              </a:rPr>
              <a:t>Nourbakhsh</a:t>
            </a:r>
            <a:r>
              <a:rPr lang="de-DE" sz="1100" dirty="0" smtClean="0">
                <a:solidFill>
                  <a:schemeClr val="bg1"/>
                </a:solidFill>
              </a:rPr>
              <a:t>: </a:t>
            </a:r>
            <a:r>
              <a:rPr lang="de-DE" sz="1100" i="1" dirty="0" err="1" smtClean="0">
                <a:solidFill>
                  <a:schemeClr val="bg1"/>
                </a:solidFill>
              </a:rPr>
              <a:t>Introduction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to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Autonomous</a:t>
            </a:r>
            <a:r>
              <a:rPr lang="de-DE" sz="1100" i="1" dirty="0" smtClean="0">
                <a:solidFill>
                  <a:schemeClr val="bg1"/>
                </a:solidFill>
              </a:rPr>
              <a:t> Mobile </a:t>
            </a:r>
            <a:r>
              <a:rPr lang="de-DE" sz="1100" i="1" dirty="0" err="1" smtClean="0">
                <a:solidFill>
                  <a:schemeClr val="bg1"/>
                </a:solidFill>
              </a:rPr>
              <a:t>Robots</a:t>
            </a:r>
            <a:r>
              <a:rPr lang="de-DE" sz="1100" dirty="0" smtClean="0">
                <a:solidFill>
                  <a:schemeClr val="bg1"/>
                </a:solidFill>
              </a:rPr>
              <a:t>. Massachusetts Institute </a:t>
            </a:r>
            <a:r>
              <a:rPr lang="de-DE" sz="1100" dirty="0" err="1" smtClean="0">
                <a:solidFill>
                  <a:schemeClr val="bg1"/>
                </a:solidFill>
              </a:rPr>
              <a:t>of</a:t>
            </a:r>
            <a:r>
              <a:rPr lang="de-DE" sz="1100" dirty="0" smtClean="0">
                <a:solidFill>
                  <a:schemeClr val="bg1"/>
                </a:solidFill>
              </a:rPr>
              <a:t> Technology, 2004.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[Q2</a:t>
            </a:r>
            <a:r>
              <a:rPr lang="de-DE" sz="1100" dirty="0">
                <a:solidFill>
                  <a:schemeClr val="bg1"/>
                </a:solidFill>
              </a:rPr>
              <a:t>] Marc </a:t>
            </a:r>
            <a:r>
              <a:rPr lang="de-DE" sz="1100" dirty="0" err="1">
                <a:solidFill>
                  <a:schemeClr val="bg1"/>
                </a:solidFill>
              </a:rPr>
              <a:t>Raibert</a:t>
            </a:r>
            <a:r>
              <a:rPr lang="de-DE" sz="1100" dirty="0">
                <a:solidFill>
                  <a:schemeClr val="bg1"/>
                </a:solidFill>
              </a:rPr>
              <a:t>, Kevin </a:t>
            </a:r>
            <a:r>
              <a:rPr lang="de-DE" sz="1100" dirty="0" err="1">
                <a:solidFill>
                  <a:schemeClr val="bg1"/>
                </a:solidFill>
              </a:rPr>
              <a:t>Blankespoor</a:t>
            </a:r>
            <a:r>
              <a:rPr lang="de-DE" sz="1100" dirty="0">
                <a:solidFill>
                  <a:schemeClr val="bg1"/>
                </a:solidFill>
              </a:rPr>
              <a:t>, Gabriel Nelson, Rob </a:t>
            </a:r>
            <a:r>
              <a:rPr lang="de-DE" sz="1100" dirty="0" err="1">
                <a:solidFill>
                  <a:schemeClr val="bg1"/>
                </a:solidFill>
              </a:rPr>
              <a:t>Playter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</a:p>
          <a:p>
            <a:pPr marL="350520" indent="0">
              <a:buNone/>
            </a:pPr>
            <a:r>
              <a:rPr lang="de-DE" sz="1100" dirty="0" err="1">
                <a:solidFill>
                  <a:schemeClr val="bg1"/>
                </a:solidFill>
              </a:rPr>
              <a:t>and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the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BigDog</a:t>
            </a:r>
            <a:r>
              <a:rPr lang="de-DE" sz="1100" dirty="0">
                <a:solidFill>
                  <a:schemeClr val="bg1"/>
                </a:solidFill>
              </a:rPr>
              <a:t> Team : </a:t>
            </a:r>
            <a:r>
              <a:rPr lang="en-US" sz="1100" i="1" dirty="0" err="1">
                <a:solidFill>
                  <a:schemeClr val="bg1"/>
                </a:solidFill>
              </a:rPr>
              <a:t>BigDog</a:t>
            </a:r>
            <a:r>
              <a:rPr lang="en-US" sz="1100" i="1" dirty="0">
                <a:solidFill>
                  <a:schemeClr val="bg1"/>
                </a:solidFill>
              </a:rPr>
              <a:t>, the Rough-Terrain </a:t>
            </a:r>
            <a:r>
              <a:rPr lang="en-US" sz="1100" i="1" dirty="0" err="1">
                <a:solidFill>
                  <a:schemeClr val="bg1"/>
                </a:solidFill>
              </a:rPr>
              <a:t>Quaduped</a:t>
            </a:r>
            <a:r>
              <a:rPr lang="en-US" sz="1100" i="1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Robot</a:t>
            </a:r>
            <a:r>
              <a:rPr lang="de-DE" sz="1100" dirty="0" smtClean="0">
                <a:solidFill>
                  <a:schemeClr val="bg1"/>
                </a:solidFill>
              </a:rPr>
              <a:t>.</a:t>
            </a: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Boston Dynamics, </a:t>
            </a:r>
            <a:r>
              <a:rPr lang="de-DE" sz="1100" dirty="0" err="1" smtClean="0">
                <a:solidFill>
                  <a:schemeClr val="bg1"/>
                </a:solidFill>
              </a:rPr>
              <a:t>Waltham</a:t>
            </a:r>
            <a:r>
              <a:rPr lang="de-DE" sz="1100" dirty="0" smtClean="0">
                <a:solidFill>
                  <a:schemeClr val="bg1"/>
                </a:solidFill>
              </a:rPr>
              <a:t>.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[Q3] http://</a:t>
            </a:r>
            <a:r>
              <a:rPr lang="de-DE" sz="1100" dirty="0" smtClean="0">
                <a:solidFill>
                  <a:schemeClr val="bg1"/>
                </a:solidFill>
              </a:rPr>
              <a:t>www.bostondynamics.com Stand: 25.10.2013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[Q4] Martin </a:t>
            </a:r>
            <a:r>
              <a:rPr lang="de-DE" sz="1100" dirty="0" err="1" smtClean="0">
                <a:solidFill>
                  <a:schemeClr val="bg1"/>
                </a:solidFill>
              </a:rPr>
              <a:t>Buehler</a:t>
            </a:r>
            <a:r>
              <a:rPr lang="de-DE" sz="1100" dirty="0" smtClean="0">
                <a:solidFill>
                  <a:schemeClr val="bg1"/>
                </a:solidFill>
              </a:rPr>
              <a:t>: </a:t>
            </a:r>
            <a:r>
              <a:rPr lang="de-DE" sz="1100" i="1" dirty="0" smtClean="0">
                <a:solidFill>
                  <a:schemeClr val="bg1"/>
                </a:solidFill>
              </a:rPr>
              <a:t>Dynamic </a:t>
            </a:r>
            <a:r>
              <a:rPr lang="de-DE" sz="1100" i="1" dirty="0" err="1" smtClean="0">
                <a:solidFill>
                  <a:schemeClr val="bg1"/>
                </a:solidFill>
              </a:rPr>
              <a:t>Locomotion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with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One</a:t>
            </a:r>
            <a:r>
              <a:rPr lang="de-DE" sz="1100" i="1" dirty="0" smtClean="0">
                <a:solidFill>
                  <a:schemeClr val="bg1"/>
                </a:solidFill>
              </a:rPr>
              <a:t>, </a:t>
            </a:r>
            <a:r>
              <a:rPr lang="de-DE" sz="1100" i="1" dirty="0" err="1" smtClean="0">
                <a:solidFill>
                  <a:schemeClr val="bg1"/>
                </a:solidFill>
              </a:rPr>
              <a:t>Four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and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Six-Legged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Robots</a:t>
            </a:r>
            <a:r>
              <a:rPr lang="de-DE" sz="1100" i="1" dirty="0" smtClean="0">
                <a:solidFill>
                  <a:schemeClr val="bg1"/>
                </a:solidFill>
              </a:rPr>
              <a:t>. </a:t>
            </a:r>
            <a:r>
              <a:rPr lang="de-DE" sz="1100" dirty="0" smtClean="0">
                <a:solidFill>
                  <a:schemeClr val="bg1"/>
                </a:solidFill>
              </a:rPr>
              <a:t>ARL, </a:t>
            </a:r>
            <a:r>
              <a:rPr lang="de-DE" sz="1100" dirty="0" err="1" smtClean="0">
                <a:solidFill>
                  <a:schemeClr val="bg1"/>
                </a:solidFill>
              </a:rPr>
              <a:t>Centre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for</a:t>
            </a:r>
            <a:r>
              <a:rPr lang="de-DE" sz="1100" dirty="0" smtClean="0">
                <a:solidFill>
                  <a:schemeClr val="bg1"/>
                </a:solidFill>
              </a:rPr>
              <a:t> Intelligent Machines, McGill University Montreal.</a:t>
            </a:r>
          </a:p>
          <a:p>
            <a:pPr marL="350520" indent="0">
              <a:buNone/>
            </a:pPr>
            <a:endParaRPr lang="de-DE" sz="1100" i="1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[Q5] </a:t>
            </a:r>
            <a:r>
              <a:rPr lang="de-DE" sz="1100" dirty="0" err="1" smtClean="0">
                <a:solidFill>
                  <a:schemeClr val="bg1"/>
                </a:solidFill>
              </a:rPr>
              <a:t>Fukuda</a:t>
            </a:r>
            <a:r>
              <a:rPr lang="de-DE" sz="1100" dirty="0" smtClean="0">
                <a:solidFill>
                  <a:schemeClr val="bg1"/>
                </a:solidFill>
              </a:rPr>
              <a:t>, </a:t>
            </a:r>
            <a:r>
              <a:rPr lang="de-DE" sz="1100" dirty="0" err="1" smtClean="0">
                <a:solidFill>
                  <a:schemeClr val="bg1"/>
                </a:solidFill>
              </a:rPr>
              <a:t>Hasegawa</a:t>
            </a:r>
            <a:r>
              <a:rPr lang="de-DE" sz="1100" dirty="0" smtClean="0">
                <a:solidFill>
                  <a:schemeClr val="bg1"/>
                </a:solidFill>
              </a:rPr>
              <a:t>, </a:t>
            </a:r>
            <a:r>
              <a:rPr lang="de-DE" sz="1100" dirty="0" err="1" smtClean="0">
                <a:solidFill>
                  <a:schemeClr val="bg1"/>
                </a:solidFill>
              </a:rPr>
              <a:t>Sekiyama</a:t>
            </a:r>
            <a:r>
              <a:rPr lang="de-DE" sz="1100" dirty="0" smtClean="0">
                <a:solidFill>
                  <a:schemeClr val="bg1"/>
                </a:solidFill>
              </a:rPr>
              <a:t>, </a:t>
            </a:r>
            <a:r>
              <a:rPr lang="de-DE" sz="1100" dirty="0" err="1" smtClean="0">
                <a:solidFill>
                  <a:schemeClr val="bg1"/>
                </a:solidFill>
              </a:rPr>
              <a:t>Aoyama</a:t>
            </a:r>
            <a:r>
              <a:rPr lang="de-DE" sz="1100" dirty="0" smtClean="0">
                <a:solidFill>
                  <a:schemeClr val="bg1"/>
                </a:solidFill>
              </a:rPr>
              <a:t>: </a:t>
            </a:r>
            <a:r>
              <a:rPr lang="de-DE" sz="1100" i="1" dirty="0" smtClean="0">
                <a:solidFill>
                  <a:schemeClr val="bg1"/>
                </a:solidFill>
              </a:rPr>
              <a:t>Multi-</a:t>
            </a:r>
            <a:r>
              <a:rPr lang="de-DE" sz="1100" i="1" dirty="0" err="1" smtClean="0">
                <a:solidFill>
                  <a:schemeClr val="bg1"/>
                </a:solidFill>
              </a:rPr>
              <a:t>Locomotion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Robotic</a:t>
            </a:r>
            <a:r>
              <a:rPr lang="de-DE" sz="1100" i="1" dirty="0" smtClean="0">
                <a:solidFill>
                  <a:schemeClr val="bg1"/>
                </a:solidFill>
              </a:rPr>
              <a:t> Systems.</a:t>
            </a:r>
            <a:r>
              <a:rPr lang="de-DE" sz="1100" dirty="0" smtClean="0">
                <a:solidFill>
                  <a:schemeClr val="bg1"/>
                </a:solidFill>
              </a:rPr>
              <a:t> 2012.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[Q6] Sven Böttcher: </a:t>
            </a:r>
            <a:r>
              <a:rPr lang="de-DE" sz="1100" i="1" dirty="0" err="1" smtClean="0">
                <a:solidFill>
                  <a:schemeClr val="bg1"/>
                </a:solidFill>
              </a:rPr>
              <a:t>Principles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of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robot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locomotion</a:t>
            </a:r>
            <a:r>
              <a:rPr lang="de-DE" sz="1100" i="1" dirty="0" smtClean="0">
                <a:solidFill>
                  <a:schemeClr val="bg1"/>
                </a:solidFill>
              </a:rPr>
              <a:t>.</a:t>
            </a:r>
          </a:p>
          <a:p>
            <a:pPr marL="350520" indent="0">
              <a:buNone/>
            </a:pPr>
            <a:endParaRPr lang="de-DE" sz="1100" i="1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[Q7] K. </a:t>
            </a:r>
            <a:r>
              <a:rPr lang="de-DE" sz="1100" dirty="0" err="1" smtClean="0">
                <a:solidFill>
                  <a:schemeClr val="bg1"/>
                </a:solidFill>
              </a:rPr>
              <a:t>Tadakuma</a:t>
            </a:r>
            <a:r>
              <a:rPr lang="de-DE" sz="1100" dirty="0" smtClean="0">
                <a:solidFill>
                  <a:schemeClr val="bg1"/>
                </a:solidFill>
              </a:rPr>
              <a:t>, R. </a:t>
            </a:r>
            <a:r>
              <a:rPr lang="de-DE" sz="1100" dirty="0" err="1" smtClean="0">
                <a:solidFill>
                  <a:schemeClr val="bg1"/>
                </a:solidFill>
              </a:rPr>
              <a:t>Tadakuma</a:t>
            </a:r>
            <a:r>
              <a:rPr lang="de-DE" sz="1100" dirty="0" smtClean="0">
                <a:solidFill>
                  <a:schemeClr val="bg1"/>
                </a:solidFill>
              </a:rPr>
              <a:t>, </a:t>
            </a:r>
            <a:r>
              <a:rPr lang="de-DE" sz="1100" dirty="0" err="1" smtClean="0">
                <a:solidFill>
                  <a:schemeClr val="bg1"/>
                </a:solidFill>
              </a:rPr>
              <a:t>Nagatani</a:t>
            </a:r>
            <a:r>
              <a:rPr lang="de-DE" sz="1100" dirty="0" smtClean="0">
                <a:solidFill>
                  <a:schemeClr val="bg1"/>
                </a:solidFill>
              </a:rPr>
              <a:t>, Yoshida, </a:t>
            </a:r>
            <a:r>
              <a:rPr lang="de-DE" sz="1100" dirty="0" err="1" smtClean="0">
                <a:solidFill>
                  <a:schemeClr val="bg1"/>
                </a:solidFill>
              </a:rPr>
              <a:t>Iagnemma</a:t>
            </a:r>
            <a:r>
              <a:rPr lang="de-DE" sz="1100" dirty="0" smtClean="0">
                <a:solidFill>
                  <a:schemeClr val="bg1"/>
                </a:solidFill>
              </a:rPr>
              <a:t>: </a:t>
            </a:r>
            <a:r>
              <a:rPr lang="de-DE" sz="1100" i="1" dirty="0" smtClean="0">
                <a:solidFill>
                  <a:schemeClr val="bg1"/>
                </a:solidFill>
              </a:rPr>
              <a:t>Crawler </a:t>
            </a:r>
            <a:r>
              <a:rPr lang="de-DE" sz="1100" i="1" dirty="0" err="1" smtClean="0">
                <a:solidFill>
                  <a:schemeClr val="bg1"/>
                </a:solidFill>
              </a:rPr>
              <a:t>Mechanism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with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Circular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Section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to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Realize</a:t>
            </a:r>
            <a:r>
              <a:rPr lang="de-DE" sz="1100" i="1" dirty="0" smtClean="0">
                <a:solidFill>
                  <a:schemeClr val="bg1"/>
                </a:solidFill>
              </a:rPr>
              <a:t> a </a:t>
            </a:r>
            <a:r>
              <a:rPr lang="de-DE" sz="1100" i="1" dirty="0" err="1" smtClean="0">
                <a:solidFill>
                  <a:schemeClr val="bg1"/>
                </a:solidFill>
              </a:rPr>
              <a:t>Sideling</a:t>
            </a:r>
            <a:r>
              <a:rPr lang="de-DE" sz="1100" i="1" dirty="0" smtClean="0">
                <a:solidFill>
                  <a:schemeClr val="bg1"/>
                </a:solidFill>
              </a:rPr>
              <a:t> Motion. </a:t>
            </a:r>
            <a:r>
              <a:rPr lang="de-DE" sz="1100" dirty="0" smtClean="0">
                <a:solidFill>
                  <a:schemeClr val="bg1"/>
                </a:solidFill>
              </a:rPr>
              <a:t>IEEE/RSJ 2008.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[Q8] Haldane, Peterson, </a:t>
            </a:r>
            <a:r>
              <a:rPr lang="de-DE" sz="1100" dirty="0" err="1" smtClean="0">
                <a:solidFill>
                  <a:schemeClr val="bg1"/>
                </a:solidFill>
              </a:rPr>
              <a:t>Bermudaz</a:t>
            </a:r>
            <a:r>
              <a:rPr lang="de-DE" sz="1100" dirty="0" smtClean="0">
                <a:solidFill>
                  <a:schemeClr val="bg1"/>
                </a:solidFill>
              </a:rPr>
              <a:t>, </a:t>
            </a:r>
            <a:r>
              <a:rPr lang="de-DE" sz="1100" dirty="0" err="1" smtClean="0">
                <a:solidFill>
                  <a:schemeClr val="bg1"/>
                </a:solidFill>
              </a:rPr>
              <a:t>Fearing</a:t>
            </a:r>
            <a:r>
              <a:rPr lang="de-DE" sz="1100" dirty="0" smtClean="0">
                <a:solidFill>
                  <a:schemeClr val="bg1"/>
                </a:solidFill>
              </a:rPr>
              <a:t>: </a:t>
            </a:r>
            <a:r>
              <a:rPr lang="de-DE" sz="1100" i="1" dirty="0" err="1" smtClean="0">
                <a:solidFill>
                  <a:schemeClr val="bg1"/>
                </a:solidFill>
              </a:rPr>
              <a:t>Animal-inspired</a:t>
            </a:r>
            <a:r>
              <a:rPr lang="de-DE" sz="1100" i="1" dirty="0" smtClean="0">
                <a:solidFill>
                  <a:schemeClr val="bg1"/>
                </a:solidFill>
              </a:rPr>
              <a:t> Design </a:t>
            </a:r>
            <a:r>
              <a:rPr lang="de-DE" sz="1100" i="1" dirty="0" err="1" smtClean="0">
                <a:solidFill>
                  <a:schemeClr val="bg1"/>
                </a:solidFill>
              </a:rPr>
              <a:t>and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Aerodynamic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Stabilization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of</a:t>
            </a:r>
            <a:r>
              <a:rPr lang="de-DE" sz="1100" i="1" dirty="0" smtClean="0">
                <a:solidFill>
                  <a:schemeClr val="bg1"/>
                </a:solidFill>
              </a:rPr>
              <a:t> a </a:t>
            </a:r>
            <a:r>
              <a:rPr lang="de-DE" sz="1100" i="1" dirty="0" err="1" smtClean="0">
                <a:solidFill>
                  <a:schemeClr val="bg1"/>
                </a:solidFill>
              </a:rPr>
              <a:t>Hexapedal</a:t>
            </a:r>
            <a:r>
              <a:rPr lang="de-DE" sz="1100" i="1" dirty="0" smtClean="0">
                <a:solidFill>
                  <a:schemeClr val="bg1"/>
                </a:solidFill>
              </a:rPr>
              <a:t> </a:t>
            </a:r>
            <a:r>
              <a:rPr lang="de-DE" sz="1100" i="1" dirty="0" err="1" smtClean="0">
                <a:solidFill>
                  <a:schemeClr val="bg1"/>
                </a:solidFill>
              </a:rPr>
              <a:t>Millirobot</a:t>
            </a:r>
            <a:r>
              <a:rPr lang="de-DE" sz="1100" i="1" dirty="0" smtClean="0">
                <a:solidFill>
                  <a:schemeClr val="bg1"/>
                </a:solidFill>
              </a:rPr>
              <a:t>. </a:t>
            </a: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Sources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979007344"/>
      </p:ext>
    </p:extLst>
  </p:cSld>
  <p:clrMapOvr>
    <a:masterClrMapping/>
  </p:clrMapOvr>
  <p:transition spd="slow" advClick="0" advTm="4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23528" y="1556792"/>
            <a:ext cx="8537574" cy="5040560"/>
          </a:xfrm>
        </p:spPr>
        <p:txBody>
          <a:bodyPr/>
          <a:lstStyle/>
          <a:p>
            <a:pPr marL="350520" indent="0">
              <a:buNone/>
            </a:pPr>
            <a:endParaRPr lang="de-DE" dirty="0" smtClean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[B1] http</a:t>
            </a:r>
            <a:r>
              <a:rPr lang="de-DE" sz="1100" dirty="0">
                <a:solidFill>
                  <a:schemeClr val="bg1"/>
                </a:solidFill>
              </a:rPr>
              <a:t>://</a:t>
            </a:r>
            <a:r>
              <a:rPr lang="de-DE" sz="1100" dirty="0" smtClean="0">
                <a:solidFill>
                  <a:schemeClr val="bg1"/>
                </a:solidFill>
              </a:rPr>
              <a:t>upload.wikimedia.org/wikipedia/commons/f/fe</a:t>
            </a: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/Fierce_Snake-Oxyuranus_microlepidotus.jpg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</a:t>
            </a:r>
            <a:r>
              <a:rPr lang="de-DE" sz="1100" dirty="0" smtClean="0">
                <a:solidFill>
                  <a:schemeClr val="bg1"/>
                </a:solidFill>
              </a:rPr>
              <a:t>B2</a:t>
            </a:r>
            <a:r>
              <a:rPr lang="de-DE" sz="1100" dirty="0">
                <a:solidFill>
                  <a:schemeClr val="bg1"/>
                </a:solidFill>
              </a:rPr>
              <a:t>] http://</a:t>
            </a:r>
            <a:r>
              <a:rPr lang="de-DE" sz="1100" dirty="0" smtClean="0">
                <a:solidFill>
                  <a:schemeClr val="bg1"/>
                </a:solidFill>
              </a:rPr>
              <a:t>biorob.epfl.ch/files/content/users/179700/files/private</a:t>
            </a: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/</a:t>
            </a:r>
            <a:r>
              <a:rPr lang="de-DE" sz="1100" dirty="0" err="1" smtClean="0">
                <a:solidFill>
                  <a:schemeClr val="bg1"/>
                </a:solidFill>
              </a:rPr>
              <a:t>imports</a:t>
            </a:r>
            <a:r>
              <a:rPr lang="de-DE" sz="1100" dirty="0" smtClean="0">
                <a:solidFill>
                  <a:schemeClr val="bg1"/>
                </a:solidFill>
              </a:rPr>
              <a:t>/importInto_ContentContainerList_469885_20110110155706.JPG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[B3] http://1.bp.blogspot.com/-</a:t>
            </a:r>
            <a:r>
              <a:rPr lang="de-DE" sz="1100" dirty="0" smtClean="0">
                <a:solidFill>
                  <a:schemeClr val="bg1"/>
                </a:solidFill>
              </a:rPr>
              <a:t>R4EnpcDKpIE/Tvn3Qth8RvI/AAAAAAAACTQ/cXWhSaPwGQc/s1600/Raupe%2BSchwalbenschwanz.jpg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[B4] http://</a:t>
            </a:r>
            <a:r>
              <a:rPr lang="de-DE" sz="1100" dirty="0" smtClean="0">
                <a:solidFill>
                  <a:schemeClr val="bg1"/>
                </a:solidFill>
              </a:rPr>
              <a:t>www.digitaltrends.com/wp-content/uploads/2012/08/meshworm.jpg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</a:t>
            </a:r>
            <a:r>
              <a:rPr lang="de-DE" sz="1100" dirty="0">
                <a:solidFill>
                  <a:schemeClr val="bg1"/>
                </a:solidFill>
              </a:rPr>
              <a:t>B5] http://</a:t>
            </a:r>
            <a:r>
              <a:rPr lang="de-DE" sz="1100" dirty="0" smtClean="0">
                <a:solidFill>
                  <a:schemeClr val="bg1"/>
                </a:solidFill>
              </a:rPr>
              <a:t>cdn.orkin.com/images/cockroaches/brown-cockroach-illustration_912x762.jpg</a:t>
            </a:r>
          </a:p>
          <a:p>
            <a:pPr marL="350520" indent="0">
              <a:buNone/>
            </a:pPr>
            <a:endParaRPr lang="de-DE" sz="1100" dirty="0" smtClean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[B6] http://www.realclearscience.com/images/wysiwyg_images</a:t>
            </a: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/miniwhegs.png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[B7] http://www.australian-shepherd.kunstvirus.de</a:t>
            </a: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/</a:t>
            </a:r>
            <a:r>
              <a:rPr lang="de-DE" sz="1100" dirty="0" err="1">
                <a:solidFill>
                  <a:schemeClr val="bg1"/>
                </a:solidFill>
              </a:rPr>
              <a:t>fotos</a:t>
            </a:r>
            <a:r>
              <a:rPr lang="de-DE" sz="1100" dirty="0">
                <a:solidFill>
                  <a:schemeClr val="bg1"/>
                </a:solidFill>
              </a:rPr>
              <a:t>/aussietreffen/treffen0509/attend19.jpg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[B8] http://www.technocrazed.com/wp-content/uploads/2013/10/WildCat-Boston-Dynamics-Robot-Cat-gallops-at-26-Km-per-hr-2.jpg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[B9] http://p4.focus.de/img/gen/B/X/HBBX16Ja_Pxgen_r_300xA.jpg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[B10] http://www.diseno-art.com/images/asimo-walk.jpg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[B11] http://www.cyberbotics.com/dvd/common/doc/webots/guide</a:t>
            </a: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/</a:t>
            </a:r>
            <a:r>
              <a:rPr lang="de-DE" sz="1100" dirty="0" err="1">
                <a:solidFill>
                  <a:schemeClr val="bg1"/>
                </a:solidFill>
              </a:rPr>
              <a:t>png</a:t>
            </a:r>
            <a:r>
              <a:rPr lang="de-DE" sz="1100" dirty="0">
                <a:solidFill>
                  <a:schemeClr val="bg1"/>
                </a:solidFill>
              </a:rPr>
              <a:t>/pioneer3at_real.png</a:t>
            </a:r>
          </a:p>
          <a:p>
            <a:pPr marL="350520" indent="0">
              <a:buNone/>
            </a:pPr>
            <a:endParaRPr lang="de-DE" sz="1100" dirty="0" smtClean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Image </a:t>
            </a:r>
            <a:r>
              <a:rPr lang="de-DE" sz="3200" dirty="0" err="1" smtClean="0"/>
              <a:t>sources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22260668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23528" y="1556792"/>
            <a:ext cx="8537574" cy="5040560"/>
          </a:xfrm>
        </p:spPr>
        <p:txBody>
          <a:bodyPr/>
          <a:lstStyle/>
          <a:p>
            <a:pPr marL="350520" indent="0">
              <a:buNone/>
            </a:pPr>
            <a:endParaRPr lang="de-DE" dirty="0" smtClean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[B12</a:t>
            </a:r>
            <a:r>
              <a:rPr lang="de-DE" sz="1100" dirty="0">
                <a:solidFill>
                  <a:schemeClr val="bg1"/>
                </a:solidFill>
              </a:rPr>
              <a:t>] http://3.bp.blogspot.com/-</a:t>
            </a:r>
            <a:r>
              <a:rPr lang="de-DE" sz="1100" dirty="0" smtClean="0">
                <a:solidFill>
                  <a:schemeClr val="bg1"/>
                </a:solidFill>
              </a:rPr>
              <a:t>OmYtY35FJ2w/T_Yd2RxtFoI</a:t>
            </a: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/AAAAAAAAAQU/</a:t>
            </a:r>
            <a:r>
              <a:rPr lang="de-DE" sz="1100" dirty="0" err="1" smtClean="0">
                <a:solidFill>
                  <a:schemeClr val="bg1"/>
                </a:solidFill>
              </a:rPr>
              <a:t>Ph-MTZCFZeM</a:t>
            </a:r>
            <a:r>
              <a:rPr lang="de-DE" sz="1100" dirty="0" smtClean="0">
                <a:solidFill>
                  <a:schemeClr val="bg1"/>
                </a:solidFill>
              </a:rPr>
              <a:t>/s1600/iRobot-Roomba-532.jpg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</a:t>
            </a:r>
            <a:r>
              <a:rPr lang="de-DE" sz="1100" dirty="0" smtClean="0">
                <a:solidFill>
                  <a:schemeClr val="bg1"/>
                </a:solidFill>
              </a:rPr>
              <a:t>B13</a:t>
            </a:r>
            <a:r>
              <a:rPr lang="de-DE" sz="1100" dirty="0">
                <a:solidFill>
                  <a:schemeClr val="bg1"/>
                </a:solidFill>
              </a:rPr>
              <a:t>] http://</a:t>
            </a:r>
            <a:r>
              <a:rPr lang="de-DE" sz="1100" dirty="0" smtClean="0">
                <a:solidFill>
                  <a:schemeClr val="bg1"/>
                </a:solidFill>
              </a:rPr>
              <a:t>www.eder-kommunal.de/export/sites/www.eder-kommunal.de/images/gartentechnik/robomow_garten.jpg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</a:t>
            </a:r>
            <a:r>
              <a:rPr lang="de-DE" sz="1100" dirty="0" smtClean="0">
                <a:solidFill>
                  <a:schemeClr val="bg1"/>
                </a:solidFill>
              </a:rPr>
              <a:t>B14</a:t>
            </a:r>
            <a:r>
              <a:rPr lang="de-DE" sz="1100" dirty="0">
                <a:solidFill>
                  <a:schemeClr val="bg1"/>
                </a:solidFill>
              </a:rPr>
              <a:t>] http://www.volksstimme.de/_em_daten/_</a:t>
            </a:r>
            <a:r>
              <a:rPr lang="de-DE" sz="1100" dirty="0" smtClean="0">
                <a:solidFill>
                  <a:schemeClr val="bg1"/>
                </a:solidFill>
              </a:rPr>
              <a:t>cache/image/vsm</a:t>
            </a: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/0xUmFuZG9tSVYwMTIzNDU2N2PYf+iPAwGxSgUrvg0eJ0vaXlWreOoPI80Y2Y05M5xMmmpMwnOeDKdnP5sy3D9po7NgY4aLTXfT2g9kfKYo9Vla87QITqW6MqWjgEFySKum.jpg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</a:t>
            </a:r>
            <a:r>
              <a:rPr lang="de-DE" sz="1100" dirty="0" smtClean="0">
                <a:solidFill>
                  <a:schemeClr val="bg1"/>
                </a:solidFill>
              </a:rPr>
              <a:t>B15</a:t>
            </a:r>
            <a:r>
              <a:rPr lang="de-DE" sz="1100" dirty="0">
                <a:solidFill>
                  <a:schemeClr val="bg1"/>
                </a:solidFill>
              </a:rPr>
              <a:t>] http://</a:t>
            </a:r>
            <a:r>
              <a:rPr lang="de-DE" sz="1100" dirty="0" smtClean="0">
                <a:solidFill>
                  <a:schemeClr val="bg1"/>
                </a:solidFill>
              </a:rPr>
              <a:t>www.hizook.com/files/users/3</a:t>
            </a: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/</a:t>
            </a:r>
            <a:r>
              <a:rPr lang="de-DE" sz="1100" dirty="0">
                <a:solidFill>
                  <a:schemeClr val="bg1"/>
                </a:solidFill>
              </a:rPr>
              <a:t>kiva_systems_robot_warehouse_2.jpg</a:t>
            </a:r>
            <a:endParaRPr lang="de-DE" sz="1100" dirty="0" smtClean="0">
              <a:solidFill>
                <a:schemeClr val="bg1"/>
              </a:solidFill>
            </a:endParaRP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[B16</a:t>
            </a:r>
            <a:r>
              <a:rPr lang="de-DE" sz="1100" dirty="0">
                <a:solidFill>
                  <a:schemeClr val="bg1"/>
                </a:solidFill>
              </a:rPr>
              <a:t>] http://</a:t>
            </a:r>
            <a:r>
              <a:rPr lang="de-DE" sz="1100" dirty="0" smtClean="0">
                <a:solidFill>
                  <a:schemeClr val="bg1"/>
                </a:solidFill>
              </a:rPr>
              <a:t>upload.wikimedia.org/wikipedia/commons/d/d8</a:t>
            </a:r>
          </a:p>
          <a:p>
            <a:pPr marL="350520" indent="0">
              <a:buNone/>
            </a:pPr>
            <a:r>
              <a:rPr lang="de-DE" sz="1100" dirty="0" smtClean="0">
                <a:solidFill>
                  <a:schemeClr val="bg1"/>
                </a:solidFill>
              </a:rPr>
              <a:t>/NASA_Mars_Rover.jpg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[B17] http://hackedgadgets.com/wp-content/uploads/2013/03/Mantis-Hexapod-Walking-Machine-by-Matt-Denton-_6.jpg Stand: 25.10.2013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[B18] http://www.kuka-omnimove.com/NR/rdonlyres/722C49C4-7E16-4407-9319-703ED52D6F9A/0/H_KUKA_omniMove_03.jpg</a:t>
            </a: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Stand: 27.10.2013 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[B19] http://assets.inhabitat.com/wp-content/blogs.dir/1/files/2013/01/VelociRoACH-UC-Berkeley-Biomimetic-Millisystems-Lab-Duncan-Haldane-Robot-Close.jpg</a:t>
            </a: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Stand: 25.10.2013</a:t>
            </a:r>
          </a:p>
          <a:p>
            <a:pPr marL="350520" indent="0">
              <a:buNone/>
            </a:pPr>
            <a:endParaRPr lang="de-DE" sz="1100" dirty="0">
              <a:solidFill>
                <a:schemeClr val="bg1"/>
              </a:solidFill>
            </a:endParaRPr>
          </a:p>
          <a:p>
            <a:pPr marL="350520" indent="0">
              <a:buNone/>
            </a:pPr>
            <a:r>
              <a:rPr lang="de-DE" sz="1100" dirty="0">
                <a:solidFill>
                  <a:schemeClr val="bg1"/>
                </a:solidFill>
              </a:rPr>
              <a:t>[B20] http://www-hh.mech.eng.osaka-u.ac.jp/robotics/Omni-Crawler_e.html Stand: 25.10.2013</a:t>
            </a:r>
          </a:p>
          <a:p>
            <a:pPr marL="350520" indent="0">
              <a:buNone/>
            </a:pPr>
            <a:endParaRPr lang="de-DE" sz="1100" dirty="0" smtClean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Image </a:t>
            </a:r>
            <a:r>
              <a:rPr lang="de-DE" sz="3200" dirty="0" err="1" smtClean="0"/>
              <a:t>sources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466032675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briel\Downloads\UranusOmniDirectionalRobotPodn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26413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Omnidirectional</a:t>
            </a:r>
            <a:r>
              <a:rPr lang="de-DE" dirty="0" smtClean="0"/>
              <a:t>, but passiv</a:t>
            </a:r>
          </a:p>
          <a:p>
            <a:r>
              <a:rPr lang="de-DE" dirty="0" smtClean="0"/>
              <a:t>4 </a:t>
            </a:r>
            <a:r>
              <a:rPr lang="de-DE" dirty="0" err="1" smtClean="0"/>
              <a:t>engines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Appendix: </a:t>
            </a:r>
            <a:r>
              <a:rPr lang="de-DE"/>
              <a:t>s</a:t>
            </a:r>
            <a:r>
              <a:rPr lang="de-DE" smtClean="0"/>
              <a:t>wedish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67356" y="6165304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passive </a:t>
            </a:r>
            <a:r>
              <a:rPr lang="de-DE" dirty="0" err="1" smtClean="0"/>
              <a:t>rollers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411760" y="6396136"/>
            <a:ext cx="914400" cy="914400"/>
          </a:xfrm>
          <a:prstGeom prst="straightConnector1">
            <a:avLst/>
          </a:prstGeom>
          <a:solidFill>
            <a:srgbClr val="A33316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/>
          <p:nvPr/>
        </p:nvCxnSpPr>
        <p:spPr bwMode="auto">
          <a:xfrm flipV="1">
            <a:off x="2555776" y="5733256"/>
            <a:ext cx="1152128" cy="66288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00395"/>
      </p:ext>
    </p:extLst>
  </p:cSld>
  <p:clrMapOvr>
    <a:masterClrMapping/>
  </p:clrMapOvr>
  <p:transition spd="slow" advClick="0" advTm="4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1"/>
          </p:nvPr>
        </p:nvSpPr>
        <p:spPr>
          <a:xfrm>
            <a:off x="4395454" y="4495800"/>
            <a:ext cx="4499990" cy="1965920"/>
          </a:xfrm>
          <a:prstGeom prst="rect">
            <a:avLst/>
          </a:prstGeom>
        </p:spPr>
        <p:txBody>
          <a:bodyPr/>
          <a:lstStyle/>
          <a:p>
            <a:pPr marL="350520" indent="0">
              <a:buNone/>
            </a:pPr>
            <a:r>
              <a:rPr lang="de-DE" dirty="0" smtClean="0"/>
              <a:t>Manipulation</a:t>
            </a:r>
          </a:p>
          <a:p>
            <a:r>
              <a:rPr lang="de-DE" dirty="0" smtClean="0"/>
              <a:t>Robot </a:t>
            </a:r>
            <a:r>
              <a:rPr lang="de-DE" dirty="0" err="1" smtClean="0"/>
              <a:t>fixed</a:t>
            </a:r>
            <a:endParaRPr lang="de-DE" dirty="0" smtClean="0"/>
          </a:p>
          <a:p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Introduction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endParaRPr lang="de-DE" sz="3200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57" b="-8057"/>
          <a:stretch/>
        </p:blipFill>
        <p:spPr>
          <a:xfrm>
            <a:off x="604838" y="1143000"/>
            <a:ext cx="3895725" cy="3200400"/>
          </a:xfrm>
          <a:solidFill>
            <a:schemeClr val="bg1">
              <a:alpha val="50000"/>
            </a:schemeClr>
          </a:solidFill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1382437"/>
            <a:ext cx="3858867" cy="2730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platzhalter 108"/>
          <p:cNvSpPr txBox="1">
            <a:spLocks/>
          </p:cNvSpPr>
          <p:nvPr/>
        </p:nvSpPr>
        <p:spPr>
          <a:xfrm>
            <a:off x="152402" y="4495800"/>
            <a:ext cx="4499990" cy="1965920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None/>
            </a:pPr>
            <a:r>
              <a:rPr lang="de-DE" dirty="0" err="1" smtClean="0">
                <a:solidFill>
                  <a:schemeClr val="tx1"/>
                </a:solidFill>
              </a:rPr>
              <a:t>Locomotion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Environment </a:t>
            </a:r>
            <a:r>
              <a:rPr lang="de-DE" dirty="0" err="1" smtClean="0">
                <a:solidFill>
                  <a:schemeClr val="tx1"/>
                </a:solidFill>
              </a:rPr>
              <a:t>fixed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smtClean="0"/>
              <a:t>Robot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425944509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2" y="4209755"/>
            <a:ext cx="2638223" cy="186654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30525"/>
            <a:ext cx="2638223" cy="1866549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4860032" y="3410744"/>
            <a:ext cx="2528459" cy="958056"/>
          </a:xfrm>
        </p:spPr>
        <p:txBody>
          <a:bodyPr/>
          <a:lstStyle/>
          <a:p>
            <a:pPr marL="350520" indent="0">
              <a:buNone/>
            </a:pPr>
            <a:r>
              <a:rPr lang="de-DE" dirty="0" err="1" smtClean="0"/>
              <a:t>Salamandra</a:t>
            </a:r>
            <a:endParaRPr lang="de-DE" dirty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Introduction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endParaRPr lang="de-DE" sz="3200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>
          <a:xfrm>
            <a:off x="604838" y="1412776"/>
            <a:ext cx="2996952" cy="1997968"/>
          </a:xfr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3971" r="-835" b="6705"/>
          <a:stretch/>
        </p:blipFill>
        <p:spPr bwMode="auto">
          <a:xfrm>
            <a:off x="5364088" y="1412776"/>
            <a:ext cx="2996952" cy="200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/>
          <a:stretch/>
        </p:blipFill>
        <p:spPr bwMode="auto">
          <a:xfrm>
            <a:off x="620738" y="4077072"/>
            <a:ext cx="2996952" cy="199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r="8542"/>
          <a:stretch/>
        </p:blipFill>
        <p:spPr bwMode="auto">
          <a:xfrm>
            <a:off x="5378946" y="4077071"/>
            <a:ext cx="2967236" cy="199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4860032" y="6083596"/>
            <a:ext cx="2528459" cy="958056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Font typeface="Arial"/>
              <a:buNone/>
            </a:pPr>
            <a:r>
              <a:rPr lang="de-DE" dirty="0" err="1" smtClean="0"/>
              <a:t>Meshworm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251520" y="318742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[B1]</a:t>
            </a:r>
            <a:endParaRPr lang="de-DE" sz="1000" dirty="0"/>
          </a:p>
        </p:txBody>
      </p:sp>
      <p:sp>
        <p:nvSpPr>
          <p:cNvPr id="32" name="Textfeld 31"/>
          <p:cNvSpPr txBox="1"/>
          <p:nvPr/>
        </p:nvSpPr>
        <p:spPr>
          <a:xfrm>
            <a:off x="5003623" y="319707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[B2]</a:t>
            </a:r>
            <a:endParaRPr lang="de-DE" sz="1000" dirty="0"/>
          </a:p>
        </p:txBody>
      </p:sp>
      <p:sp>
        <p:nvSpPr>
          <p:cNvPr id="33" name="Textfeld 32"/>
          <p:cNvSpPr txBox="1"/>
          <p:nvPr/>
        </p:nvSpPr>
        <p:spPr>
          <a:xfrm>
            <a:off x="251520" y="583737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[B3]</a:t>
            </a:r>
            <a:endParaRPr lang="de-DE" sz="1000" dirty="0"/>
          </a:p>
        </p:txBody>
      </p:sp>
      <p:sp>
        <p:nvSpPr>
          <p:cNvPr id="34" name="Textfeld 33"/>
          <p:cNvSpPr txBox="1"/>
          <p:nvPr/>
        </p:nvSpPr>
        <p:spPr>
          <a:xfrm>
            <a:off x="5044141" y="583737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[B4]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94163670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2" y="4209755"/>
            <a:ext cx="2638223" cy="186654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30525"/>
            <a:ext cx="2638223" cy="1866549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4860032" y="3410744"/>
            <a:ext cx="2528459" cy="958056"/>
          </a:xfrm>
        </p:spPr>
        <p:txBody>
          <a:bodyPr/>
          <a:lstStyle/>
          <a:p>
            <a:pPr marL="350520" indent="0">
              <a:buNone/>
            </a:pPr>
            <a:r>
              <a:rPr lang="de-DE" dirty="0" smtClean="0"/>
              <a:t>Mini </a:t>
            </a:r>
            <a:r>
              <a:rPr lang="de-DE" dirty="0" err="1" smtClean="0"/>
              <a:t>Whegs</a:t>
            </a:r>
            <a:endParaRPr lang="de-DE" dirty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Introduction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endParaRPr lang="de-DE" sz="3200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0" y="1412776"/>
            <a:ext cx="2391268" cy="1997968"/>
          </a:xfr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6"/>
          <a:stretch/>
        </p:blipFill>
        <p:spPr bwMode="auto">
          <a:xfrm>
            <a:off x="5378946" y="1412776"/>
            <a:ext cx="2987208" cy="199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460" y="4077072"/>
            <a:ext cx="2989507" cy="199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8599"/>
          <a:stretch/>
        </p:blipFill>
        <p:spPr bwMode="auto">
          <a:xfrm>
            <a:off x="5378945" y="4077072"/>
            <a:ext cx="2987209" cy="199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4860032" y="6083596"/>
            <a:ext cx="2528459" cy="958056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Font typeface="Arial"/>
              <a:buNone/>
            </a:pPr>
            <a:r>
              <a:rPr lang="de-DE" dirty="0" err="1" smtClean="0"/>
              <a:t>WildCat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51520" y="3121431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[B5]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044141" y="318270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[B6]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253356" y="583737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[B7]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044141" y="583737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[B8]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2291062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2" y="4209755"/>
            <a:ext cx="2638223" cy="186654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30525"/>
            <a:ext cx="2638223" cy="1866549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4860032" y="3410744"/>
            <a:ext cx="2528459" cy="958056"/>
          </a:xfrm>
        </p:spPr>
        <p:txBody>
          <a:bodyPr/>
          <a:lstStyle/>
          <a:p>
            <a:pPr marL="350520" indent="0">
              <a:buNone/>
            </a:pPr>
            <a:r>
              <a:rPr lang="de-DE" dirty="0" err="1" smtClean="0"/>
              <a:t>Asimo</a:t>
            </a:r>
            <a:endParaRPr lang="de-DE" dirty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Introduction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locomotion</a:t>
            </a:r>
            <a:endParaRPr lang="de-DE" sz="3200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4" r="10687"/>
          <a:stretch/>
        </p:blipFill>
        <p:spPr>
          <a:xfrm>
            <a:off x="614712" y="1401001"/>
            <a:ext cx="3296917" cy="2009744"/>
          </a:xfr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756" y="1412776"/>
            <a:ext cx="1627588" cy="199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997" y="4077072"/>
            <a:ext cx="2655105" cy="199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4860032" y="6083596"/>
            <a:ext cx="2528459" cy="958056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Font typeface="Arial"/>
              <a:buNone/>
            </a:pPr>
            <a:r>
              <a:rPr lang="de-DE" dirty="0" err="1" smtClean="0"/>
              <a:t>Pioneer</a:t>
            </a:r>
            <a:endParaRPr lang="de-DE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1475656" y="4358199"/>
            <a:ext cx="1296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 smtClean="0"/>
              <a:t>?</a:t>
            </a:r>
            <a:endParaRPr lang="de-DE" sz="9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251520" y="318742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[B9]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4683743" y="318742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[B10]</a:t>
            </a:r>
            <a:endParaRPr lang="de-DE" sz="1000" dirty="0"/>
          </a:p>
        </p:txBody>
      </p:sp>
      <p:sp>
        <p:nvSpPr>
          <p:cNvPr id="15" name="Textfeld 14"/>
          <p:cNvSpPr txBox="1"/>
          <p:nvPr/>
        </p:nvSpPr>
        <p:spPr>
          <a:xfrm>
            <a:off x="4683743" y="581321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[B11]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94697859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1"/>
          </p:nvPr>
        </p:nvSpPr>
        <p:spPr>
          <a:xfrm>
            <a:off x="179512" y="1484784"/>
            <a:ext cx="8537574" cy="1371600"/>
          </a:xfrm>
          <a:prstGeom prst="rect">
            <a:avLst/>
          </a:prstGeom>
        </p:spPr>
        <p:txBody>
          <a:bodyPr/>
          <a:lstStyle/>
          <a:p>
            <a:pPr marL="350520" indent="0">
              <a:buNone/>
            </a:pPr>
            <a:r>
              <a:rPr lang="de-DE" dirty="0" smtClean="0"/>
              <a:t>Do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robots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do!</a:t>
            </a:r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Why</a:t>
            </a:r>
            <a:r>
              <a:rPr lang="de-DE" sz="3200" dirty="0" smtClean="0"/>
              <a:t> do </a:t>
            </a: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 mobile </a:t>
            </a:r>
            <a:r>
              <a:rPr lang="de-DE" sz="3200" dirty="0" err="1" smtClean="0"/>
              <a:t>robots</a:t>
            </a:r>
            <a:r>
              <a:rPr lang="de-DE" sz="3200" dirty="0" smtClean="0"/>
              <a:t>?</a:t>
            </a:r>
            <a:endParaRPr lang="de-DE" sz="3200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t="12170" r="392" b="21164"/>
          <a:stretch/>
        </p:blipFill>
        <p:spPr>
          <a:xfrm>
            <a:off x="436588" y="2640360"/>
            <a:ext cx="3809032" cy="2633292"/>
          </a:xfrm>
        </p:spPr>
      </p:pic>
      <p:pic>
        <p:nvPicPr>
          <p:cNvPr id="6" name="Bildplatzhalt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24876" r="33251"/>
          <a:stretch/>
        </p:blipFill>
        <p:spPr>
          <a:xfrm>
            <a:off x="4648820" y="2640360"/>
            <a:ext cx="4190210" cy="263329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</p:pic>
      <p:sp>
        <p:nvSpPr>
          <p:cNvPr id="7" name="Textfeld 6"/>
          <p:cNvSpPr txBox="1"/>
          <p:nvPr/>
        </p:nvSpPr>
        <p:spPr>
          <a:xfrm>
            <a:off x="92324" y="500074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[B12]</a:t>
            </a:r>
            <a:endParaRPr lang="de-DE" sz="1000" dirty="0"/>
          </a:p>
        </p:txBody>
      </p:sp>
      <p:sp>
        <p:nvSpPr>
          <p:cNvPr id="8" name="Textfeld 7"/>
          <p:cNvSpPr txBox="1"/>
          <p:nvPr/>
        </p:nvSpPr>
        <p:spPr>
          <a:xfrm>
            <a:off x="4331904" y="504866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[B13]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71798305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1"/>
          </p:nvPr>
        </p:nvSpPr>
        <p:spPr>
          <a:xfrm>
            <a:off x="193552" y="1879104"/>
            <a:ext cx="8537574" cy="13716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Daily </a:t>
            </a:r>
            <a:r>
              <a:rPr lang="de-DE" dirty="0" err="1" smtClean="0"/>
              <a:t>life</a:t>
            </a:r>
            <a:r>
              <a:rPr lang="de-DE" dirty="0" smtClean="0"/>
              <a:t> </a:t>
            </a:r>
            <a:r>
              <a:rPr lang="de-DE" dirty="0" smtClean="0">
                <a:sym typeface="Wingdings" pitchFamily="2" charset="2"/>
              </a:rPr>
              <a:t> e.g. </a:t>
            </a:r>
            <a:r>
              <a:rPr lang="de-DE" dirty="0" err="1" smtClean="0">
                <a:sym typeface="Wingdings" pitchFamily="2" charset="2"/>
              </a:rPr>
              <a:t>home</a:t>
            </a:r>
            <a:r>
              <a:rPr lang="de-DE" dirty="0" smtClean="0">
                <a:sym typeface="Wingdings" pitchFamily="2" charset="2"/>
              </a:rPr>
              <a:t>, </a:t>
            </a:r>
            <a:r>
              <a:rPr lang="de-DE" dirty="0" err="1" smtClean="0">
                <a:sym typeface="Wingdings" pitchFamily="2" charset="2"/>
              </a:rPr>
              <a:t>medical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err="1" smtClean="0">
                <a:sym typeface="Wingdings" pitchFamily="2" charset="2"/>
              </a:rPr>
              <a:t>facilities</a:t>
            </a:r>
            <a:r>
              <a:rPr lang="de-DE" dirty="0" smtClean="0">
                <a:sym typeface="Wingdings" pitchFamily="2" charset="2"/>
              </a:rPr>
              <a:t>, </a:t>
            </a:r>
            <a:r>
              <a:rPr lang="de-DE" dirty="0" err="1" smtClean="0">
                <a:sym typeface="Wingdings" pitchFamily="2" charset="2"/>
              </a:rPr>
              <a:t>nursing</a:t>
            </a:r>
            <a:r>
              <a:rPr lang="de-DE" dirty="0" smtClean="0">
                <a:sym typeface="Wingdings" pitchFamily="2" charset="2"/>
              </a:rPr>
              <a:t>, </a:t>
            </a:r>
            <a:r>
              <a:rPr lang="de-DE" dirty="0" err="1" smtClean="0">
                <a:sym typeface="Wingdings" pitchFamily="2" charset="2"/>
              </a:rPr>
              <a:t>entertainment</a:t>
            </a: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Where</a:t>
            </a:r>
            <a:r>
              <a:rPr lang="de-DE" sz="3200" dirty="0" smtClean="0"/>
              <a:t> do </a:t>
            </a: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 </a:t>
            </a:r>
            <a:r>
              <a:rPr lang="de-DE" sz="3200" dirty="0" err="1" smtClean="0"/>
              <a:t>them</a:t>
            </a:r>
            <a:r>
              <a:rPr lang="de-DE" sz="3200" dirty="0" smtClean="0"/>
              <a:t>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15471" r="11636" b="13643"/>
          <a:stretch/>
        </p:blipFill>
        <p:spPr>
          <a:xfrm>
            <a:off x="2096840" y="2564904"/>
            <a:ext cx="4876800" cy="3365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35696" y="56219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[B14]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5630121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1"/>
          </p:nvPr>
        </p:nvSpPr>
        <p:spPr>
          <a:xfrm>
            <a:off x="179512" y="1879104"/>
            <a:ext cx="8537574" cy="1371600"/>
          </a:xfrm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smtClean="0">
                <a:sym typeface="Wingdings" pitchFamily="2" charset="2"/>
              </a:rPr>
              <a:t> e.g. carry heavy </a:t>
            </a:r>
            <a:r>
              <a:rPr lang="de-DE" dirty="0" err="1" smtClean="0">
                <a:sym typeface="Wingdings" pitchFamily="2" charset="2"/>
              </a:rPr>
              <a:t>loads</a:t>
            </a:r>
            <a:r>
              <a:rPr lang="de-DE" dirty="0" smtClean="0">
                <a:sym typeface="Wingdings" pitchFamily="2" charset="2"/>
              </a:rPr>
              <a:t>, </a:t>
            </a:r>
            <a:r>
              <a:rPr lang="de-DE" dirty="0" err="1" smtClean="0">
                <a:sym typeface="Wingdings" pitchFamily="2" charset="2"/>
              </a:rPr>
              <a:t>logistics</a:t>
            </a:r>
            <a:endParaRPr lang="de-DE" dirty="0" smtClean="0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 err="1" smtClean="0"/>
              <a:t>Where</a:t>
            </a:r>
            <a:r>
              <a:rPr lang="de-DE" sz="3200" dirty="0" smtClean="0"/>
              <a:t> do </a:t>
            </a: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 </a:t>
            </a:r>
            <a:r>
              <a:rPr lang="de-DE" sz="3200" dirty="0" err="1" smtClean="0"/>
              <a:t>them</a:t>
            </a:r>
            <a:r>
              <a:rPr lang="de-DE" sz="3200" dirty="0" smtClean="0"/>
              <a:t>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85" y="2564904"/>
            <a:ext cx="4790310" cy="33655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94620" y="568418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[B15]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39322314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i_Einführung_Locomtion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Präsi_Einführung_Locomtion</Template>
  <TotalTime>0</TotalTime>
  <Words>1113</Words>
  <Application>Microsoft Office PowerPoint</Application>
  <PresentationFormat>Bildschirmpräsentation (4:3)</PresentationFormat>
  <Paragraphs>340</Paragraphs>
  <Slides>27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Präsi_Einführung_Locomtion</vt:lpstr>
      <vt:lpstr>PowerPoint-Präsentation</vt:lpstr>
      <vt:lpstr>Structure of presentation</vt:lpstr>
      <vt:lpstr>Introduction to locomotion</vt:lpstr>
      <vt:lpstr>Introduction to locomotion</vt:lpstr>
      <vt:lpstr>Introduction to locomotion</vt:lpstr>
      <vt:lpstr>Introduction to locomotion</vt:lpstr>
      <vt:lpstr>Why do we need mobile robots?</vt:lpstr>
      <vt:lpstr>Where do we need them?</vt:lpstr>
      <vt:lpstr>Where do we need them?</vt:lpstr>
      <vt:lpstr>Where do we need them?</vt:lpstr>
      <vt:lpstr>Core issues of locomotion (1)</vt:lpstr>
      <vt:lpstr>Core issues to locomotion (2)</vt:lpstr>
      <vt:lpstr>Legged Locomotion (1)</vt:lpstr>
      <vt:lpstr>Legged Locomotion (2)</vt:lpstr>
      <vt:lpstr>Legged Locomotion (3)</vt:lpstr>
      <vt:lpstr>Wheeled locomotion (1)</vt:lpstr>
      <vt:lpstr>Wheeled locomotion (2)</vt:lpstr>
      <vt:lpstr>Wheel types and DOF</vt:lpstr>
      <vt:lpstr>Comparision walking ↔ rolling</vt:lpstr>
      <vt:lpstr>Outlook to locomotion: Walking Robots from Boston Dynamics</vt:lpstr>
      <vt:lpstr>Outlook to locomotion: Omni-Crawler</vt:lpstr>
      <vt:lpstr>Outlook to locomotion: VelociRoACH</vt:lpstr>
      <vt:lpstr>Many thanks for your attention!</vt:lpstr>
      <vt:lpstr>Sources</vt:lpstr>
      <vt:lpstr>Image sources</vt:lpstr>
      <vt:lpstr>Image sources</vt:lpstr>
      <vt:lpstr>Appendix: swedish wheel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</dc:creator>
  <cp:lastModifiedBy>Black Devil</cp:lastModifiedBy>
  <cp:revision>122</cp:revision>
  <cp:lastPrinted>2009-04-03T10:08:54Z</cp:lastPrinted>
  <dcterms:created xsi:type="dcterms:W3CDTF">2013-10-23T14:34:01Z</dcterms:created>
  <dcterms:modified xsi:type="dcterms:W3CDTF">2013-10-29T11:10:09Z</dcterms:modified>
</cp:coreProperties>
</file>